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62" r:id="rId2"/>
  </p:sldMasterIdLst>
  <p:notesMasterIdLst>
    <p:notesMasterId r:id="rId31"/>
  </p:notesMasterIdLst>
  <p:sldIdLst>
    <p:sldId id="256" r:id="rId3"/>
    <p:sldId id="272" r:id="rId4"/>
    <p:sldId id="1755" r:id="rId5"/>
    <p:sldId id="1766" r:id="rId6"/>
    <p:sldId id="258" r:id="rId7"/>
    <p:sldId id="1757" r:id="rId8"/>
    <p:sldId id="1740" r:id="rId9"/>
    <p:sldId id="1729" r:id="rId10"/>
    <p:sldId id="1768" r:id="rId11"/>
    <p:sldId id="1737" r:id="rId12"/>
    <p:sldId id="1735" r:id="rId13"/>
    <p:sldId id="1730" r:id="rId14"/>
    <p:sldId id="1736" r:id="rId15"/>
    <p:sldId id="1758" r:id="rId16"/>
    <p:sldId id="1742" r:id="rId17"/>
    <p:sldId id="1731" r:id="rId18"/>
    <p:sldId id="1751" r:id="rId19"/>
    <p:sldId id="1752" r:id="rId20"/>
    <p:sldId id="1753" r:id="rId21"/>
    <p:sldId id="1759" r:id="rId22"/>
    <p:sldId id="1693" r:id="rId23"/>
    <p:sldId id="1756" r:id="rId24"/>
    <p:sldId id="1765" r:id="rId25"/>
    <p:sldId id="1760" r:id="rId26"/>
    <p:sldId id="1761" r:id="rId27"/>
    <p:sldId id="1762" r:id="rId28"/>
    <p:sldId id="1763" r:id="rId29"/>
    <p:sldId id="1764" r:id="rId30"/>
  </p:sldIdLst>
  <p:sldSz cx="12192000" cy="6858000"/>
  <p:notesSz cx="6858000" cy="9144000"/>
  <p:custDataLst>
    <p:tags r:id="rId3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Xiaoqi Zhang" initials="XZ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B69DF"/>
    <a:srgbClr val="2A9CA2"/>
    <a:srgbClr val="7F7F7F"/>
    <a:srgbClr val="99D2EF"/>
    <a:srgbClr val="258A8F"/>
    <a:srgbClr val="005BAC"/>
    <a:srgbClr val="043E78"/>
    <a:srgbClr val="066DDC"/>
    <a:srgbClr val="2D99E2"/>
    <a:srgbClr val="FFD9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83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616" y="19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slide" Target="slides/slide28.xml"/><Relationship Id="rId31" Type="http://schemas.openxmlformats.org/officeDocument/2006/relationships/notesMaster" Target="notesMasters/notesMaster1.xml"/><Relationship Id="rId32" Type="http://schemas.openxmlformats.org/officeDocument/2006/relationships/tags" Target="tags/tag1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commentAuthors" Target="commentAuthors.xml"/><Relationship Id="rId34" Type="http://schemas.openxmlformats.org/officeDocument/2006/relationships/presProps" Target="presProps.xml"/><Relationship Id="rId35" Type="http://schemas.openxmlformats.org/officeDocument/2006/relationships/viewProps" Target="viewProps.xml"/><Relationship Id="rId36" Type="http://schemas.openxmlformats.org/officeDocument/2006/relationships/theme" Target="theme/theme1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3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6D8963-CFCD-4740-AF60-049850373CDF}" type="datetimeFigureOut">
              <a:rPr lang="zh-CN" altLang="en-US" smtClean="0"/>
              <a:t>2019/10/10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E6FDB6-6D2B-46C1-9FA1-D82906A37C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49815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4" Type="http://schemas.openxmlformats.org/officeDocument/2006/relationships/image" Target="../media/image11.png"/><Relationship Id="rId5" Type="http://schemas.openxmlformats.org/officeDocument/2006/relationships/hyperlink" Target="http://www.officeplus.cn/Template/Home.shtml" TargetMode="External"/><Relationship Id="rId6" Type="http://schemas.openxmlformats.org/officeDocument/2006/relationships/image" Target="../media/image8.png"/><Relationship Id="rId7" Type="http://schemas.microsoft.com/office/2007/relationships/hdphoto" Target="../media/hdphoto1.wdp"/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fficeplus.cn/Template/Home.shtml" TargetMode="External"/><Relationship Id="rId4" Type="http://schemas.openxmlformats.org/officeDocument/2006/relationships/image" Target="../media/image8.png"/><Relationship Id="rId5" Type="http://schemas.microsoft.com/office/2007/relationships/hdphoto" Target="../media/hdphoto1.wdp"/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: 形状 6">
            <a:extLst>
              <a:ext uri="{FF2B5EF4-FFF2-40B4-BE49-F238E27FC236}">
                <a16:creationId xmlns="" xmlns:a16="http://schemas.microsoft.com/office/drawing/2014/main" id="{5E04B704-2E95-4EE6-9BB7-6F3EB7C27D76}"/>
              </a:ext>
            </a:extLst>
          </p:cNvPr>
          <p:cNvSpPr/>
          <p:nvPr userDrawn="1"/>
        </p:nvSpPr>
        <p:spPr>
          <a:xfrm flipV="1">
            <a:off x="3581209" y="1130300"/>
            <a:ext cx="6445458" cy="4949455"/>
          </a:xfrm>
          <a:custGeom>
            <a:avLst/>
            <a:gdLst>
              <a:gd name="connsiteX0" fmla="*/ 2420141 w 6445458"/>
              <a:gd name="connsiteY0" fmla="*/ 431682 h 4949455"/>
              <a:gd name="connsiteX1" fmla="*/ 4449865 w 6445458"/>
              <a:gd name="connsiteY1" fmla="*/ 431682 h 4949455"/>
              <a:gd name="connsiteX2" fmla="*/ 4665706 w 6445458"/>
              <a:gd name="connsiteY2" fmla="*/ 215841 h 4949455"/>
              <a:gd name="connsiteX3" fmla="*/ 4449865 w 6445458"/>
              <a:gd name="connsiteY3" fmla="*/ 0 h 4949455"/>
              <a:gd name="connsiteX4" fmla="*/ 2420141 w 6445458"/>
              <a:gd name="connsiteY4" fmla="*/ 0 h 4949455"/>
              <a:gd name="connsiteX5" fmla="*/ 2204300 w 6445458"/>
              <a:gd name="connsiteY5" fmla="*/ 215841 h 4949455"/>
              <a:gd name="connsiteX6" fmla="*/ 2420141 w 6445458"/>
              <a:gd name="connsiteY6" fmla="*/ 431682 h 4949455"/>
              <a:gd name="connsiteX7" fmla="*/ 1774952 w 6445458"/>
              <a:gd name="connsiteY7" fmla="*/ 933656 h 4949455"/>
              <a:gd name="connsiteX8" fmla="*/ 4643377 w 6445458"/>
              <a:gd name="connsiteY8" fmla="*/ 933656 h 4949455"/>
              <a:gd name="connsiteX9" fmla="*/ 4859218 w 6445458"/>
              <a:gd name="connsiteY9" fmla="*/ 717815 h 4949455"/>
              <a:gd name="connsiteX10" fmla="*/ 4643377 w 6445458"/>
              <a:gd name="connsiteY10" fmla="*/ 501974 h 4949455"/>
              <a:gd name="connsiteX11" fmla="*/ 1774952 w 6445458"/>
              <a:gd name="connsiteY11" fmla="*/ 501974 h 4949455"/>
              <a:gd name="connsiteX12" fmla="*/ 1559111 w 6445458"/>
              <a:gd name="connsiteY12" fmla="*/ 717815 h 4949455"/>
              <a:gd name="connsiteX13" fmla="*/ 1774952 w 6445458"/>
              <a:gd name="connsiteY13" fmla="*/ 933656 h 4949455"/>
              <a:gd name="connsiteX14" fmla="*/ 899786 w 6445458"/>
              <a:gd name="connsiteY14" fmla="*/ 1435631 h 4949455"/>
              <a:gd name="connsiteX15" fmla="*/ 5208590 w 6445458"/>
              <a:gd name="connsiteY15" fmla="*/ 1435631 h 4949455"/>
              <a:gd name="connsiteX16" fmla="*/ 5424431 w 6445458"/>
              <a:gd name="connsiteY16" fmla="*/ 1219790 h 4949455"/>
              <a:gd name="connsiteX17" fmla="*/ 5208590 w 6445458"/>
              <a:gd name="connsiteY17" fmla="*/ 1003949 h 4949455"/>
              <a:gd name="connsiteX18" fmla="*/ 899786 w 6445458"/>
              <a:gd name="connsiteY18" fmla="*/ 1003949 h 4949455"/>
              <a:gd name="connsiteX19" fmla="*/ 683945 w 6445458"/>
              <a:gd name="connsiteY19" fmla="*/ 1219790 h 4949455"/>
              <a:gd name="connsiteX20" fmla="*/ 899786 w 6445458"/>
              <a:gd name="connsiteY20" fmla="*/ 1435631 h 4949455"/>
              <a:gd name="connsiteX21" fmla="*/ 790389 w 6445458"/>
              <a:gd name="connsiteY21" fmla="*/ 1937605 h 4949455"/>
              <a:gd name="connsiteX22" fmla="*/ 5099193 w 6445458"/>
              <a:gd name="connsiteY22" fmla="*/ 1937605 h 4949455"/>
              <a:gd name="connsiteX23" fmla="*/ 5315034 w 6445458"/>
              <a:gd name="connsiteY23" fmla="*/ 1721764 h 4949455"/>
              <a:gd name="connsiteX24" fmla="*/ 5099193 w 6445458"/>
              <a:gd name="connsiteY24" fmla="*/ 1505923 h 4949455"/>
              <a:gd name="connsiteX25" fmla="*/ 790389 w 6445458"/>
              <a:gd name="connsiteY25" fmla="*/ 1505923 h 4949455"/>
              <a:gd name="connsiteX26" fmla="*/ 574548 w 6445458"/>
              <a:gd name="connsiteY26" fmla="*/ 1721764 h 4949455"/>
              <a:gd name="connsiteX27" fmla="*/ 790389 w 6445458"/>
              <a:gd name="connsiteY27" fmla="*/ 1937605 h 4949455"/>
              <a:gd name="connsiteX28" fmla="*/ 498667 w 6445458"/>
              <a:gd name="connsiteY28" fmla="*/ 2439580 h 4949455"/>
              <a:gd name="connsiteX29" fmla="*/ 6229617 w 6445458"/>
              <a:gd name="connsiteY29" fmla="*/ 2439580 h 4949455"/>
              <a:gd name="connsiteX30" fmla="*/ 6445458 w 6445458"/>
              <a:gd name="connsiteY30" fmla="*/ 2223739 h 4949455"/>
              <a:gd name="connsiteX31" fmla="*/ 6229617 w 6445458"/>
              <a:gd name="connsiteY31" fmla="*/ 2007898 h 4949455"/>
              <a:gd name="connsiteX32" fmla="*/ 498667 w 6445458"/>
              <a:gd name="connsiteY32" fmla="*/ 2007898 h 4949455"/>
              <a:gd name="connsiteX33" fmla="*/ 282826 w 6445458"/>
              <a:gd name="connsiteY33" fmla="*/ 2223739 h 4949455"/>
              <a:gd name="connsiteX34" fmla="*/ 498667 w 6445458"/>
              <a:gd name="connsiteY34" fmla="*/ 2439580 h 4949455"/>
              <a:gd name="connsiteX35" fmla="*/ 215841 w 6445458"/>
              <a:gd name="connsiteY35" fmla="*/ 2941554 h 4949455"/>
              <a:gd name="connsiteX36" fmla="*/ 5946791 w 6445458"/>
              <a:gd name="connsiteY36" fmla="*/ 2941554 h 4949455"/>
              <a:gd name="connsiteX37" fmla="*/ 6162632 w 6445458"/>
              <a:gd name="connsiteY37" fmla="*/ 2725713 h 4949455"/>
              <a:gd name="connsiteX38" fmla="*/ 5946791 w 6445458"/>
              <a:gd name="connsiteY38" fmla="*/ 2509872 h 4949455"/>
              <a:gd name="connsiteX39" fmla="*/ 215841 w 6445458"/>
              <a:gd name="connsiteY39" fmla="*/ 2509872 h 4949455"/>
              <a:gd name="connsiteX40" fmla="*/ 0 w 6445458"/>
              <a:gd name="connsiteY40" fmla="*/ 2725713 h 4949455"/>
              <a:gd name="connsiteX41" fmla="*/ 215841 w 6445458"/>
              <a:gd name="connsiteY41" fmla="*/ 2941554 h 4949455"/>
              <a:gd name="connsiteX42" fmla="*/ 1700678 w 6445458"/>
              <a:gd name="connsiteY42" fmla="*/ 3443529 h 4949455"/>
              <a:gd name="connsiteX43" fmla="*/ 5946790 w 6445458"/>
              <a:gd name="connsiteY43" fmla="*/ 3443529 h 4949455"/>
              <a:gd name="connsiteX44" fmla="*/ 6162631 w 6445458"/>
              <a:gd name="connsiteY44" fmla="*/ 3227688 h 4949455"/>
              <a:gd name="connsiteX45" fmla="*/ 5946790 w 6445458"/>
              <a:gd name="connsiteY45" fmla="*/ 3011847 h 4949455"/>
              <a:gd name="connsiteX46" fmla="*/ 1700678 w 6445458"/>
              <a:gd name="connsiteY46" fmla="*/ 3011847 h 4949455"/>
              <a:gd name="connsiteX47" fmla="*/ 1484837 w 6445458"/>
              <a:gd name="connsiteY47" fmla="*/ 3227688 h 4949455"/>
              <a:gd name="connsiteX48" fmla="*/ 1700678 w 6445458"/>
              <a:gd name="connsiteY48" fmla="*/ 3443529 h 4949455"/>
              <a:gd name="connsiteX49" fmla="*/ 2002111 w 6445458"/>
              <a:gd name="connsiteY49" fmla="*/ 3945504 h 4949455"/>
              <a:gd name="connsiteX50" fmla="*/ 6155189 w 6445458"/>
              <a:gd name="connsiteY50" fmla="*/ 3945504 h 4949455"/>
              <a:gd name="connsiteX51" fmla="*/ 6371030 w 6445458"/>
              <a:gd name="connsiteY51" fmla="*/ 3729663 h 4949455"/>
              <a:gd name="connsiteX52" fmla="*/ 6155189 w 6445458"/>
              <a:gd name="connsiteY52" fmla="*/ 3513822 h 4949455"/>
              <a:gd name="connsiteX53" fmla="*/ 2002111 w 6445458"/>
              <a:gd name="connsiteY53" fmla="*/ 3513822 h 4949455"/>
              <a:gd name="connsiteX54" fmla="*/ 1786270 w 6445458"/>
              <a:gd name="connsiteY54" fmla="*/ 3729663 h 4949455"/>
              <a:gd name="connsiteX55" fmla="*/ 2002111 w 6445458"/>
              <a:gd name="connsiteY55" fmla="*/ 3945504 h 4949455"/>
              <a:gd name="connsiteX56" fmla="*/ 2939903 w 6445458"/>
              <a:gd name="connsiteY56" fmla="*/ 4447478 h 4949455"/>
              <a:gd name="connsiteX57" fmla="*/ 5812821 w 6445458"/>
              <a:gd name="connsiteY57" fmla="*/ 4447478 h 4949455"/>
              <a:gd name="connsiteX58" fmla="*/ 6028662 w 6445458"/>
              <a:gd name="connsiteY58" fmla="*/ 4231637 h 4949455"/>
              <a:gd name="connsiteX59" fmla="*/ 5812821 w 6445458"/>
              <a:gd name="connsiteY59" fmla="*/ 4015796 h 4949455"/>
              <a:gd name="connsiteX60" fmla="*/ 2939903 w 6445458"/>
              <a:gd name="connsiteY60" fmla="*/ 4015796 h 4949455"/>
              <a:gd name="connsiteX61" fmla="*/ 2724062 w 6445458"/>
              <a:gd name="connsiteY61" fmla="*/ 4231637 h 4949455"/>
              <a:gd name="connsiteX62" fmla="*/ 2939903 w 6445458"/>
              <a:gd name="connsiteY62" fmla="*/ 4447478 h 4949455"/>
              <a:gd name="connsiteX63" fmla="*/ 4324262 w 6445458"/>
              <a:gd name="connsiteY63" fmla="*/ 4949455 h 4949455"/>
              <a:gd name="connsiteX64" fmla="*/ 5812820 w 6445458"/>
              <a:gd name="connsiteY64" fmla="*/ 4949455 h 4949455"/>
              <a:gd name="connsiteX65" fmla="*/ 6028661 w 6445458"/>
              <a:gd name="connsiteY65" fmla="*/ 4733614 h 4949455"/>
              <a:gd name="connsiteX66" fmla="*/ 5812820 w 6445458"/>
              <a:gd name="connsiteY66" fmla="*/ 4517773 h 4949455"/>
              <a:gd name="connsiteX67" fmla="*/ 4324262 w 6445458"/>
              <a:gd name="connsiteY67" fmla="*/ 4517773 h 4949455"/>
              <a:gd name="connsiteX68" fmla="*/ 4108421 w 6445458"/>
              <a:gd name="connsiteY68" fmla="*/ 4733614 h 4949455"/>
              <a:gd name="connsiteX69" fmla="*/ 4324262 w 6445458"/>
              <a:gd name="connsiteY69" fmla="*/ 4949455 h 4949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</a:cxnLst>
            <a:rect l="l" t="t" r="r" b="b"/>
            <a:pathLst>
              <a:path w="6445458" h="4949455">
                <a:moveTo>
                  <a:pt x="2420141" y="431682"/>
                </a:moveTo>
                <a:lnTo>
                  <a:pt x="4449865" y="431682"/>
                </a:lnTo>
                <a:cubicBezTo>
                  <a:pt x="4569071" y="431682"/>
                  <a:pt x="4665706" y="335047"/>
                  <a:pt x="4665706" y="215841"/>
                </a:cubicBezTo>
                <a:cubicBezTo>
                  <a:pt x="4665706" y="96635"/>
                  <a:pt x="4569071" y="0"/>
                  <a:pt x="4449865" y="0"/>
                </a:cubicBezTo>
                <a:lnTo>
                  <a:pt x="2420141" y="0"/>
                </a:lnTo>
                <a:cubicBezTo>
                  <a:pt x="2300935" y="0"/>
                  <a:pt x="2204300" y="96635"/>
                  <a:pt x="2204300" y="215841"/>
                </a:cubicBezTo>
                <a:cubicBezTo>
                  <a:pt x="2204300" y="335047"/>
                  <a:pt x="2300935" y="431682"/>
                  <a:pt x="2420141" y="431682"/>
                </a:cubicBezTo>
                <a:close/>
                <a:moveTo>
                  <a:pt x="1774952" y="933656"/>
                </a:moveTo>
                <a:lnTo>
                  <a:pt x="4643377" y="933656"/>
                </a:lnTo>
                <a:cubicBezTo>
                  <a:pt x="4762583" y="933656"/>
                  <a:pt x="4859218" y="837021"/>
                  <a:pt x="4859218" y="717815"/>
                </a:cubicBezTo>
                <a:cubicBezTo>
                  <a:pt x="4859218" y="598609"/>
                  <a:pt x="4762583" y="501974"/>
                  <a:pt x="4643377" y="501974"/>
                </a:cubicBezTo>
                <a:lnTo>
                  <a:pt x="1774952" y="501974"/>
                </a:lnTo>
                <a:cubicBezTo>
                  <a:pt x="1655746" y="501974"/>
                  <a:pt x="1559111" y="598609"/>
                  <a:pt x="1559111" y="717815"/>
                </a:cubicBezTo>
                <a:cubicBezTo>
                  <a:pt x="1559111" y="837021"/>
                  <a:pt x="1655746" y="933656"/>
                  <a:pt x="1774952" y="933656"/>
                </a:cubicBezTo>
                <a:close/>
                <a:moveTo>
                  <a:pt x="899786" y="1435631"/>
                </a:moveTo>
                <a:lnTo>
                  <a:pt x="5208590" y="1435631"/>
                </a:lnTo>
                <a:cubicBezTo>
                  <a:pt x="5327796" y="1435631"/>
                  <a:pt x="5424431" y="1338996"/>
                  <a:pt x="5424431" y="1219790"/>
                </a:cubicBezTo>
                <a:cubicBezTo>
                  <a:pt x="5424431" y="1100584"/>
                  <a:pt x="5327796" y="1003949"/>
                  <a:pt x="5208590" y="1003949"/>
                </a:cubicBezTo>
                <a:lnTo>
                  <a:pt x="899786" y="1003949"/>
                </a:lnTo>
                <a:cubicBezTo>
                  <a:pt x="780580" y="1003949"/>
                  <a:pt x="683945" y="1100584"/>
                  <a:pt x="683945" y="1219790"/>
                </a:cubicBezTo>
                <a:cubicBezTo>
                  <a:pt x="683945" y="1338996"/>
                  <a:pt x="780580" y="1435631"/>
                  <a:pt x="899786" y="1435631"/>
                </a:cubicBezTo>
                <a:close/>
                <a:moveTo>
                  <a:pt x="790389" y="1937605"/>
                </a:moveTo>
                <a:lnTo>
                  <a:pt x="5099193" y="1937605"/>
                </a:lnTo>
                <a:cubicBezTo>
                  <a:pt x="5218399" y="1937605"/>
                  <a:pt x="5315034" y="1840970"/>
                  <a:pt x="5315034" y="1721764"/>
                </a:cubicBezTo>
                <a:cubicBezTo>
                  <a:pt x="5315034" y="1602558"/>
                  <a:pt x="5218399" y="1505923"/>
                  <a:pt x="5099193" y="1505923"/>
                </a:cubicBezTo>
                <a:lnTo>
                  <a:pt x="790389" y="1505923"/>
                </a:lnTo>
                <a:cubicBezTo>
                  <a:pt x="671183" y="1505923"/>
                  <a:pt x="574548" y="1602558"/>
                  <a:pt x="574548" y="1721764"/>
                </a:cubicBezTo>
                <a:cubicBezTo>
                  <a:pt x="574548" y="1840970"/>
                  <a:pt x="671183" y="1937605"/>
                  <a:pt x="790389" y="1937605"/>
                </a:cubicBezTo>
                <a:close/>
                <a:moveTo>
                  <a:pt x="498667" y="2439580"/>
                </a:moveTo>
                <a:lnTo>
                  <a:pt x="6229617" y="2439580"/>
                </a:lnTo>
                <a:cubicBezTo>
                  <a:pt x="6348823" y="2439580"/>
                  <a:pt x="6445458" y="2342945"/>
                  <a:pt x="6445458" y="2223739"/>
                </a:cubicBezTo>
                <a:cubicBezTo>
                  <a:pt x="6445458" y="2104533"/>
                  <a:pt x="6348823" y="2007898"/>
                  <a:pt x="6229617" y="2007898"/>
                </a:cubicBezTo>
                <a:lnTo>
                  <a:pt x="498667" y="2007898"/>
                </a:lnTo>
                <a:cubicBezTo>
                  <a:pt x="379461" y="2007898"/>
                  <a:pt x="282826" y="2104533"/>
                  <a:pt x="282826" y="2223739"/>
                </a:cubicBezTo>
                <a:cubicBezTo>
                  <a:pt x="282826" y="2342945"/>
                  <a:pt x="379461" y="2439580"/>
                  <a:pt x="498667" y="2439580"/>
                </a:cubicBezTo>
                <a:close/>
                <a:moveTo>
                  <a:pt x="215841" y="2941554"/>
                </a:moveTo>
                <a:lnTo>
                  <a:pt x="5946791" y="2941554"/>
                </a:lnTo>
                <a:cubicBezTo>
                  <a:pt x="6065997" y="2941554"/>
                  <a:pt x="6162632" y="2844919"/>
                  <a:pt x="6162632" y="2725713"/>
                </a:cubicBezTo>
                <a:cubicBezTo>
                  <a:pt x="6162632" y="2606507"/>
                  <a:pt x="6065997" y="2509872"/>
                  <a:pt x="5946791" y="2509872"/>
                </a:cubicBezTo>
                <a:lnTo>
                  <a:pt x="215841" y="2509872"/>
                </a:lnTo>
                <a:cubicBezTo>
                  <a:pt x="96635" y="2509872"/>
                  <a:pt x="0" y="2606507"/>
                  <a:pt x="0" y="2725713"/>
                </a:cubicBezTo>
                <a:cubicBezTo>
                  <a:pt x="0" y="2844919"/>
                  <a:pt x="96635" y="2941554"/>
                  <a:pt x="215841" y="2941554"/>
                </a:cubicBezTo>
                <a:close/>
                <a:moveTo>
                  <a:pt x="1700678" y="3443529"/>
                </a:moveTo>
                <a:lnTo>
                  <a:pt x="5946790" y="3443529"/>
                </a:lnTo>
                <a:cubicBezTo>
                  <a:pt x="6065996" y="3443529"/>
                  <a:pt x="6162631" y="3346894"/>
                  <a:pt x="6162631" y="3227688"/>
                </a:cubicBezTo>
                <a:cubicBezTo>
                  <a:pt x="6162631" y="3108482"/>
                  <a:pt x="6065996" y="3011847"/>
                  <a:pt x="5946790" y="3011847"/>
                </a:cubicBezTo>
                <a:lnTo>
                  <a:pt x="1700678" y="3011847"/>
                </a:lnTo>
                <a:cubicBezTo>
                  <a:pt x="1581472" y="3011847"/>
                  <a:pt x="1484837" y="3108482"/>
                  <a:pt x="1484837" y="3227688"/>
                </a:cubicBezTo>
                <a:cubicBezTo>
                  <a:pt x="1484837" y="3346894"/>
                  <a:pt x="1581472" y="3443529"/>
                  <a:pt x="1700678" y="3443529"/>
                </a:cubicBezTo>
                <a:close/>
                <a:moveTo>
                  <a:pt x="2002111" y="3945504"/>
                </a:moveTo>
                <a:lnTo>
                  <a:pt x="6155189" y="3945504"/>
                </a:lnTo>
                <a:cubicBezTo>
                  <a:pt x="6274395" y="3945504"/>
                  <a:pt x="6371030" y="3848869"/>
                  <a:pt x="6371030" y="3729663"/>
                </a:cubicBezTo>
                <a:cubicBezTo>
                  <a:pt x="6371030" y="3610457"/>
                  <a:pt x="6274395" y="3513822"/>
                  <a:pt x="6155189" y="3513822"/>
                </a:cubicBezTo>
                <a:lnTo>
                  <a:pt x="2002111" y="3513822"/>
                </a:lnTo>
                <a:cubicBezTo>
                  <a:pt x="1882905" y="3513822"/>
                  <a:pt x="1786270" y="3610457"/>
                  <a:pt x="1786270" y="3729663"/>
                </a:cubicBezTo>
                <a:cubicBezTo>
                  <a:pt x="1786270" y="3848869"/>
                  <a:pt x="1882905" y="3945504"/>
                  <a:pt x="2002111" y="3945504"/>
                </a:cubicBezTo>
                <a:close/>
                <a:moveTo>
                  <a:pt x="2939903" y="4447478"/>
                </a:moveTo>
                <a:lnTo>
                  <a:pt x="5812821" y="4447478"/>
                </a:lnTo>
                <a:cubicBezTo>
                  <a:pt x="5932027" y="4447478"/>
                  <a:pt x="6028662" y="4350843"/>
                  <a:pt x="6028662" y="4231637"/>
                </a:cubicBezTo>
                <a:cubicBezTo>
                  <a:pt x="6028662" y="4112431"/>
                  <a:pt x="5932027" y="4015796"/>
                  <a:pt x="5812821" y="4015796"/>
                </a:cubicBezTo>
                <a:lnTo>
                  <a:pt x="2939903" y="4015796"/>
                </a:lnTo>
                <a:cubicBezTo>
                  <a:pt x="2820697" y="4015796"/>
                  <a:pt x="2724062" y="4112431"/>
                  <a:pt x="2724062" y="4231637"/>
                </a:cubicBezTo>
                <a:cubicBezTo>
                  <a:pt x="2724062" y="4350843"/>
                  <a:pt x="2820697" y="4447478"/>
                  <a:pt x="2939903" y="4447478"/>
                </a:cubicBezTo>
                <a:close/>
                <a:moveTo>
                  <a:pt x="4324262" y="4949455"/>
                </a:moveTo>
                <a:lnTo>
                  <a:pt x="5812820" y="4949455"/>
                </a:lnTo>
                <a:cubicBezTo>
                  <a:pt x="5932026" y="4949455"/>
                  <a:pt x="6028661" y="4852820"/>
                  <a:pt x="6028661" y="4733614"/>
                </a:cubicBezTo>
                <a:cubicBezTo>
                  <a:pt x="6028661" y="4614408"/>
                  <a:pt x="5932026" y="4517773"/>
                  <a:pt x="5812820" y="4517773"/>
                </a:cubicBezTo>
                <a:lnTo>
                  <a:pt x="4324262" y="4517773"/>
                </a:lnTo>
                <a:cubicBezTo>
                  <a:pt x="4205056" y="4517773"/>
                  <a:pt x="4108421" y="4614408"/>
                  <a:pt x="4108421" y="4733614"/>
                </a:cubicBezTo>
                <a:cubicBezTo>
                  <a:pt x="4108421" y="4852820"/>
                  <a:pt x="4205056" y="4949455"/>
                  <a:pt x="4324262" y="4949455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任意多边形: 形状 46">
            <a:extLst>
              <a:ext uri="{FF2B5EF4-FFF2-40B4-BE49-F238E27FC236}">
                <a16:creationId xmlns="" xmlns:a16="http://schemas.microsoft.com/office/drawing/2014/main" id="{F48934C7-EEDE-4D11-8C35-656DD836C1AC}"/>
              </a:ext>
            </a:extLst>
          </p:cNvPr>
          <p:cNvSpPr/>
          <p:nvPr userDrawn="1"/>
        </p:nvSpPr>
        <p:spPr>
          <a:xfrm flipV="1">
            <a:off x="4124417" y="1130300"/>
            <a:ext cx="6445458" cy="4949455"/>
          </a:xfrm>
          <a:custGeom>
            <a:avLst/>
            <a:gdLst>
              <a:gd name="connsiteX0" fmla="*/ 2420141 w 6445458"/>
              <a:gd name="connsiteY0" fmla="*/ 431682 h 4949455"/>
              <a:gd name="connsiteX1" fmla="*/ 4449865 w 6445458"/>
              <a:gd name="connsiteY1" fmla="*/ 431682 h 4949455"/>
              <a:gd name="connsiteX2" fmla="*/ 4665706 w 6445458"/>
              <a:gd name="connsiteY2" fmla="*/ 215841 h 4949455"/>
              <a:gd name="connsiteX3" fmla="*/ 4449865 w 6445458"/>
              <a:gd name="connsiteY3" fmla="*/ 0 h 4949455"/>
              <a:gd name="connsiteX4" fmla="*/ 2420141 w 6445458"/>
              <a:gd name="connsiteY4" fmla="*/ 0 h 4949455"/>
              <a:gd name="connsiteX5" fmla="*/ 2204300 w 6445458"/>
              <a:gd name="connsiteY5" fmla="*/ 215841 h 4949455"/>
              <a:gd name="connsiteX6" fmla="*/ 2420141 w 6445458"/>
              <a:gd name="connsiteY6" fmla="*/ 431682 h 4949455"/>
              <a:gd name="connsiteX7" fmla="*/ 1774952 w 6445458"/>
              <a:gd name="connsiteY7" fmla="*/ 933656 h 4949455"/>
              <a:gd name="connsiteX8" fmla="*/ 4643377 w 6445458"/>
              <a:gd name="connsiteY8" fmla="*/ 933656 h 4949455"/>
              <a:gd name="connsiteX9" fmla="*/ 4859218 w 6445458"/>
              <a:gd name="connsiteY9" fmla="*/ 717815 h 4949455"/>
              <a:gd name="connsiteX10" fmla="*/ 4643377 w 6445458"/>
              <a:gd name="connsiteY10" fmla="*/ 501974 h 4949455"/>
              <a:gd name="connsiteX11" fmla="*/ 1774952 w 6445458"/>
              <a:gd name="connsiteY11" fmla="*/ 501974 h 4949455"/>
              <a:gd name="connsiteX12" fmla="*/ 1559111 w 6445458"/>
              <a:gd name="connsiteY12" fmla="*/ 717815 h 4949455"/>
              <a:gd name="connsiteX13" fmla="*/ 1774952 w 6445458"/>
              <a:gd name="connsiteY13" fmla="*/ 933656 h 4949455"/>
              <a:gd name="connsiteX14" fmla="*/ 899786 w 6445458"/>
              <a:gd name="connsiteY14" fmla="*/ 1435631 h 4949455"/>
              <a:gd name="connsiteX15" fmla="*/ 5208590 w 6445458"/>
              <a:gd name="connsiteY15" fmla="*/ 1435631 h 4949455"/>
              <a:gd name="connsiteX16" fmla="*/ 5424431 w 6445458"/>
              <a:gd name="connsiteY16" fmla="*/ 1219790 h 4949455"/>
              <a:gd name="connsiteX17" fmla="*/ 5208590 w 6445458"/>
              <a:gd name="connsiteY17" fmla="*/ 1003949 h 4949455"/>
              <a:gd name="connsiteX18" fmla="*/ 899786 w 6445458"/>
              <a:gd name="connsiteY18" fmla="*/ 1003949 h 4949455"/>
              <a:gd name="connsiteX19" fmla="*/ 683945 w 6445458"/>
              <a:gd name="connsiteY19" fmla="*/ 1219790 h 4949455"/>
              <a:gd name="connsiteX20" fmla="*/ 899786 w 6445458"/>
              <a:gd name="connsiteY20" fmla="*/ 1435631 h 4949455"/>
              <a:gd name="connsiteX21" fmla="*/ 790389 w 6445458"/>
              <a:gd name="connsiteY21" fmla="*/ 1937605 h 4949455"/>
              <a:gd name="connsiteX22" fmla="*/ 5099193 w 6445458"/>
              <a:gd name="connsiteY22" fmla="*/ 1937605 h 4949455"/>
              <a:gd name="connsiteX23" fmla="*/ 5315034 w 6445458"/>
              <a:gd name="connsiteY23" fmla="*/ 1721764 h 4949455"/>
              <a:gd name="connsiteX24" fmla="*/ 5099193 w 6445458"/>
              <a:gd name="connsiteY24" fmla="*/ 1505923 h 4949455"/>
              <a:gd name="connsiteX25" fmla="*/ 790389 w 6445458"/>
              <a:gd name="connsiteY25" fmla="*/ 1505923 h 4949455"/>
              <a:gd name="connsiteX26" fmla="*/ 574548 w 6445458"/>
              <a:gd name="connsiteY26" fmla="*/ 1721764 h 4949455"/>
              <a:gd name="connsiteX27" fmla="*/ 790389 w 6445458"/>
              <a:gd name="connsiteY27" fmla="*/ 1937605 h 4949455"/>
              <a:gd name="connsiteX28" fmla="*/ 498667 w 6445458"/>
              <a:gd name="connsiteY28" fmla="*/ 2439580 h 4949455"/>
              <a:gd name="connsiteX29" fmla="*/ 6229617 w 6445458"/>
              <a:gd name="connsiteY29" fmla="*/ 2439580 h 4949455"/>
              <a:gd name="connsiteX30" fmla="*/ 6445458 w 6445458"/>
              <a:gd name="connsiteY30" fmla="*/ 2223739 h 4949455"/>
              <a:gd name="connsiteX31" fmla="*/ 6229617 w 6445458"/>
              <a:gd name="connsiteY31" fmla="*/ 2007898 h 4949455"/>
              <a:gd name="connsiteX32" fmla="*/ 498667 w 6445458"/>
              <a:gd name="connsiteY32" fmla="*/ 2007898 h 4949455"/>
              <a:gd name="connsiteX33" fmla="*/ 282826 w 6445458"/>
              <a:gd name="connsiteY33" fmla="*/ 2223739 h 4949455"/>
              <a:gd name="connsiteX34" fmla="*/ 498667 w 6445458"/>
              <a:gd name="connsiteY34" fmla="*/ 2439580 h 4949455"/>
              <a:gd name="connsiteX35" fmla="*/ 215841 w 6445458"/>
              <a:gd name="connsiteY35" fmla="*/ 2941554 h 4949455"/>
              <a:gd name="connsiteX36" fmla="*/ 5946791 w 6445458"/>
              <a:gd name="connsiteY36" fmla="*/ 2941554 h 4949455"/>
              <a:gd name="connsiteX37" fmla="*/ 6162632 w 6445458"/>
              <a:gd name="connsiteY37" fmla="*/ 2725713 h 4949455"/>
              <a:gd name="connsiteX38" fmla="*/ 5946791 w 6445458"/>
              <a:gd name="connsiteY38" fmla="*/ 2509872 h 4949455"/>
              <a:gd name="connsiteX39" fmla="*/ 215841 w 6445458"/>
              <a:gd name="connsiteY39" fmla="*/ 2509872 h 4949455"/>
              <a:gd name="connsiteX40" fmla="*/ 0 w 6445458"/>
              <a:gd name="connsiteY40" fmla="*/ 2725713 h 4949455"/>
              <a:gd name="connsiteX41" fmla="*/ 215841 w 6445458"/>
              <a:gd name="connsiteY41" fmla="*/ 2941554 h 4949455"/>
              <a:gd name="connsiteX42" fmla="*/ 1700678 w 6445458"/>
              <a:gd name="connsiteY42" fmla="*/ 3443529 h 4949455"/>
              <a:gd name="connsiteX43" fmla="*/ 5946790 w 6445458"/>
              <a:gd name="connsiteY43" fmla="*/ 3443529 h 4949455"/>
              <a:gd name="connsiteX44" fmla="*/ 6162631 w 6445458"/>
              <a:gd name="connsiteY44" fmla="*/ 3227688 h 4949455"/>
              <a:gd name="connsiteX45" fmla="*/ 5946790 w 6445458"/>
              <a:gd name="connsiteY45" fmla="*/ 3011847 h 4949455"/>
              <a:gd name="connsiteX46" fmla="*/ 1700678 w 6445458"/>
              <a:gd name="connsiteY46" fmla="*/ 3011847 h 4949455"/>
              <a:gd name="connsiteX47" fmla="*/ 1484837 w 6445458"/>
              <a:gd name="connsiteY47" fmla="*/ 3227688 h 4949455"/>
              <a:gd name="connsiteX48" fmla="*/ 1700678 w 6445458"/>
              <a:gd name="connsiteY48" fmla="*/ 3443529 h 4949455"/>
              <a:gd name="connsiteX49" fmla="*/ 2002111 w 6445458"/>
              <a:gd name="connsiteY49" fmla="*/ 3945504 h 4949455"/>
              <a:gd name="connsiteX50" fmla="*/ 6155189 w 6445458"/>
              <a:gd name="connsiteY50" fmla="*/ 3945504 h 4949455"/>
              <a:gd name="connsiteX51" fmla="*/ 6371030 w 6445458"/>
              <a:gd name="connsiteY51" fmla="*/ 3729663 h 4949455"/>
              <a:gd name="connsiteX52" fmla="*/ 6155189 w 6445458"/>
              <a:gd name="connsiteY52" fmla="*/ 3513822 h 4949455"/>
              <a:gd name="connsiteX53" fmla="*/ 2002111 w 6445458"/>
              <a:gd name="connsiteY53" fmla="*/ 3513822 h 4949455"/>
              <a:gd name="connsiteX54" fmla="*/ 1786270 w 6445458"/>
              <a:gd name="connsiteY54" fmla="*/ 3729663 h 4949455"/>
              <a:gd name="connsiteX55" fmla="*/ 2002111 w 6445458"/>
              <a:gd name="connsiteY55" fmla="*/ 3945504 h 4949455"/>
              <a:gd name="connsiteX56" fmla="*/ 2939903 w 6445458"/>
              <a:gd name="connsiteY56" fmla="*/ 4447478 h 4949455"/>
              <a:gd name="connsiteX57" fmla="*/ 5812821 w 6445458"/>
              <a:gd name="connsiteY57" fmla="*/ 4447478 h 4949455"/>
              <a:gd name="connsiteX58" fmla="*/ 6028662 w 6445458"/>
              <a:gd name="connsiteY58" fmla="*/ 4231637 h 4949455"/>
              <a:gd name="connsiteX59" fmla="*/ 5812821 w 6445458"/>
              <a:gd name="connsiteY59" fmla="*/ 4015796 h 4949455"/>
              <a:gd name="connsiteX60" fmla="*/ 2939903 w 6445458"/>
              <a:gd name="connsiteY60" fmla="*/ 4015796 h 4949455"/>
              <a:gd name="connsiteX61" fmla="*/ 2724062 w 6445458"/>
              <a:gd name="connsiteY61" fmla="*/ 4231637 h 4949455"/>
              <a:gd name="connsiteX62" fmla="*/ 2939903 w 6445458"/>
              <a:gd name="connsiteY62" fmla="*/ 4447478 h 4949455"/>
              <a:gd name="connsiteX63" fmla="*/ 4324262 w 6445458"/>
              <a:gd name="connsiteY63" fmla="*/ 4949455 h 4949455"/>
              <a:gd name="connsiteX64" fmla="*/ 5812820 w 6445458"/>
              <a:gd name="connsiteY64" fmla="*/ 4949455 h 4949455"/>
              <a:gd name="connsiteX65" fmla="*/ 6028661 w 6445458"/>
              <a:gd name="connsiteY65" fmla="*/ 4733614 h 4949455"/>
              <a:gd name="connsiteX66" fmla="*/ 5812820 w 6445458"/>
              <a:gd name="connsiteY66" fmla="*/ 4517773 h 4949455"/>
              <a:gd name="connsiteX67" fmla="*/ 4324262 w 6445458"/>
              <a:gd name="connsiteY67" fmla="*/ 4517773 h 4949455"/>
              <a:gd name="connsiteX68" fmla="*/ 4108421 w 6445458"/>
              <a:gd name="connsiteY68" fmla="*/ 4733614 h 4949455"/>
              <a:gd name="connsiteX69" fmla="*/ 4324262 w 6445458"/>
              <a:gd name="connsiteY69" fmla="*/ 4949455 h 4949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</a:cxnLst>
            <a:rect l="l" t="t" r="r" b="b"/>
            <a:pathLst>
              <a:path w="6445458" h="4949455">
                <a:moveTo>
                  <a:pt x="2420141" y="431682"/>
                </a:moveTo>
                <a:lnTo>
                  <a:pt x="4449865" y="431682"/>
                </a:lnTo>
                <a:cubicBezTo>
                  <a:pt x="4569071" y="431682"/>
                  <a:pt x="4665706" y="335047"/>
                  <a:pt x="4665706" y="215841"/>
                </a:cubicBezTo>
                <a:cubicBezTo>
                  <a:pt x="4665706" y="96635"/>
                  <a:pt x="4569071" y="0"/>
                  <a:pt x="4449865" y="0"/>
                </a:cubicBezTo>
                <a:lnTo>
                  <a:pt x="2420141" y="0"/>
                </a:lnTo>
                <a:cubicBezTo>
                  <a:pt x="2300935" y="0"/>
                  <a:pt x="2204300" y="96635"/>
                  <a:pt x="2204300" y="215841"/>
                </a:cubicBezTo>
                <a:cubicBezTo>
                  <a:pt x="2204300" y="335047"/>
                  <a:pt x="2300935" y="431682"/>
                  <a:pt x="2420141" y="431682"/>
                </a:cubicBezTo>
                <a:close/>
                <a:moveTo>
                  <a:pt x="1774952" y="933656"/>
                </a:moveTo>
                <a:lnTo>
                  <a:pt x="4643377" y="933656"/>
                </a:lnTo>
                <a:cubicBezTo>
                  <a:pt x="4762583" y="933656"/>
                  <a:pt x="4859218" y="837021"/>
                  <a:pt x="4859218" y="717815"/>
                </a:cubicBezTo>
                <a:cubicBezTo>
                  <a:pt x="4859218" y="598609"/>
                  <a:pt x="4762583" y="501974"/>
                  <a:pt x="4643377" y="501974"/>
                </a:cubicBezTo>
                <a:lnTo>
                  <a:pt x="1774952" y="501974"/>
                </a:lnTo>
                <a:cubicBezTo>
                  <a:pt x="1655746" y="501974"/>
                  <a:pt x="1559111" y="598609"/>
                  <a:pt x="1559111" y="717815"/>
                </a:cubicBezTo>
                <a:cubicBezTo>
                  <a:pt x="1559111" y="837021"/>
                  <a:pt x="1655746" y="933656"/>
                  <a:pt x="1774952" y="933656"/>
                </a:cubicBezTo>
                <a:close/>
                <a:moveTo>
                  <a:pt x="899786" y="1435631"/>
                </a:moveTo>
                <a:lnTo>
                  <a:pt x="5208590" y="1435631"/>
                </a:lnTo>
                <a:cubicBezTo>
                  <a:pt x="5327796" y="1435631"/>
                  <a:pt x="5424431" y="1338996"/>
                  <a:pt x="5424431" y="1219790"/>
                </a:cubicBezTo>
                <a:cubicBezTo>
                  <a:pt x="5424431" y="1100584"/>
                  <a:pt x="5327796" y="1003949"/>
                  <a:pt x="5208590" y="1003949"/>
                </a:cubicBezTo>
                <a:lnTo>
                  <a:pt x="899786" y="1003949"/>
                </a:lnTo>
                <a:cubicBezTo>
                  <a:pt x="780580" y="1003949"/>
                  <a:pt x="683945" y="1100584"/>
                  <a:pt x="683945" y="1219790"/>
                </a:cubicBezTo>
                <a:cubicBezTo>
                  <a:pt x="683945" y="1338996"/>
                  <a:pt x="780580" y="1435631"/>
                  <a:pt x="899786" y="1435631"/>
                </a:cubicBezTo>
                <a:close/>
                <a:moveTo>
                  <a:pt x="790389" y="1937605"/>
                </a:moveTo>
                <a:lnTo>
                  <a:pt x="5099193" y="1937605"/>
                </a:lnTo>
                <a:cubicBezTo>
                  <a:pt x="5218399" y="1937605"/>
                  <a:pt x="5315034" y="1840970"/>
                  <a:pt x="5315034" y="1721764"/>
                </a:cubicBezTo>
                <a:cubicBezTo>
                  <a:pt x="5315034" y="1602558"/>
                  <a:pt x="5218399" y="1505923"/>
                  <a:pt x="5099193" y="1505923"/>
                </a:cubicBezTo>
                <a:lnTo>
                  <a:pt x="790389" y="1505923"/>
                </a:lnTo>
                <a:cubicBezTo>
                  <a:pt x="671183" y="1505923"/>
                  <a:pt x="574548" y="1602558"/>
                  <a:pt x="574548" y="1721764"/>
                </a:cubicBezTo>
                <a:cubicBezTo>
                  <a:pt x="574548" y="1840970"/>
                  <a:pt x="671183" y="1937605"/>
                  <a:pt x="790389" y="1937605"/>
                </a:cubicBezTo>
                <a:close/>
                <a:moveTo>
                  <a:pt x="498667" y="2439580"/>
                </a:moveTo>
                <a:lnTo>
                  <a:pt x="6229617" y="2439580"/>
                </a:lnTo>
                <a:cubicBezTo>
                  <a:pt x="6348823" y="2439580"/>
                  <a:pt x="6445458" y="2342945"/>
                  <a:pt x="6445458" y="2223739"/>
                </a:cubicBezTo>
                <a:cubicBezTo>
                  <a:pt x="6445458" y="2104533"/>
                  <a:pt x="6348823" y="2007898"/>
                  <a:pt x="6229617" y="2007898"/>
                </a:cubicBezTo>
                <a:lnTo>
                  <a:pt x="498667" y="2007898"/>
                </a:lnTo>
                <a:cubicBezTo>
                  <a:pt x="379461" y="2007898"/>
                  <a:pt x="282826" y="2104533"/>
                  <a:pt x="282826" y="2223739"/>
                </a:cubicBezTo>
                <a:cubicBezTo>
                  <a:pt x="282826" y="2342945"/>
                  <a:pt x="379461" y="2439580"/>
                  <a:pt x="498667" y="2439580"/>
                </a:cubicBezTo>
                <a:close/>
                <a:moveTo>
                  <a:pt x="215841" y="2941554"/>
                </a:moveTo>
                <a:lnTo>
                  <a:pt x="5946791" y="2941554"/>
                </a:lnTo>
                <a:cubicBezTo>
                  <a:pt x="6065997" y="2941554"/>
                  <a:pt x="6162632" y="2844919"/>
                  <a:pt x="6162632" y="2725713"/>
                </a:cubicBezTo>
                <a:cubicBezTo>
                  <a:pt x="6162632" y="2606507"/>
                  <a:pt x="6065997" y="2509872"/>
                  <a:pt x="5946791" y="2509872"/>
                </a:cubicBezTo>
                <a:lnTo>
                  <a:pt x="215841" y="2509872"/>
                </a:lnTo>
                <a:cubicBezTo>
                  <a:pt x="96635" y="2509872"/>
                  <a:pt x="0" y="2606507"/>
                  <a:pt x="0" y="2725713"/>
                </a:cubicBezTo>
                <a:cubicBezTo>
                  <a:pt x="0" y="2844919"/>
                  <a:pt x="96635" y="2941554"/>
                  <a:pt x="215841" y="2941554"/>
                </a:cubicBezTo>
                <a:close/>
                <a:moveTo>
                  <a:pt x="1700678" y="3443529"/>
                </a:moveTo>
                <a:lnTo>
                  <a:pt x="5946790" y="3443529"/>
                </a:lnTo>
                <a:cubicBezTo>
                  <a:pt x="6065996" y="3443529"/>
                  <a:pt x="6162631" y="3346894"/>
                  <a:pt x="6162631" y="3227688"/>
                </a:cubicBezTo>
                <a:cubicBezTo>
                  <a:pt x="6162631" y="3108482"/>
                  <a:pt x="6065996" y="3011847"/>
                  <a:pt x="5946790" y="3011847"/>
                </a:cubicBezTo>
                <a:lnTo>
                  <a:pt x="1700678" y="3011847"/>
                </a:lnTo>
                <a:cubicBezTo>
                  <a:pt x="1581472" y="3011847"/>
                  <a:pt x="1484837" y="3108482"/>
                  <a:pt x="1484837" y="3227688"/>
                </a:cubicBezTo>
                <a:cubicBezTo>
                  <a:pt x="1484837" y="3346894"/>
                  <a:pt x="1581472" y="3443529"/>
                  <a:pt x="1700678" y="3443529"/>
                </a:cubicBezTo>
                <a:close/>
                <a:moveTo>
                  <a:pt x="2002111" y="3945504"/>
                </a:moveTo>
                <a:lnTo>
                  <a:pt x="6155189" y="3945504"/>
                </a:lnTo>
                <a:cubicBezTo>
                  <a:pt x="6274395" y="3945504"/>
                  <a:pt x="6371030" y="3848869"/>
                  <a:pt x="6371030" y="3729663"/>
                </a:cubicBezTo>
                <a:cubicBezTo>
                  <a:pt x="6371030" y="3610457"/>
                  <a:pt x="6274395" y="3513822"/>
                  <a:pt x="6155189" y="3513822"/>
                </a:cubicBezTo>
                <a:lnTo>
                  <a:pt x="2002111" y="3513822"/>
                </a:lnTo>
                <a:cubicBezTo>
                  <a:pt x="1882905" y="3513822"/>
                  <a:pt x="1786270" y="3610457"/>
                  <a:pt x="1786270" y="3729663"/>
                </a:cubicBezTo>
                <a:cubicBezTo>
                  <a:pt x="1786270" y="3848869"/>
                  <a:pt x="1882905" y="3945504"/>
                  <a:pt x="2002111" y="3945504"/>
                </a:cubicBezTo>
                <a:close/>
                <a:moveTo>
                  <a:pt x="2939903" y="4447478"/>
                </a:moveTo>
                <a:lnTo>
                  <a:pt x="5812821" y="4447478"/>
                </a:lnTo>
                <a:cubicBezTo>
                  <a:pt x="5932027" y="4447478"/>
                  <a:pt x="6028662" y="4350843"/>
                  <a:pt x="6028662" y="4231637"/>
                </a:cubicBezTo>
                <a:cubicBezTo>
                  <a:pt x="6028662" y="4112431"/>
                  <a:pt x="5932027" y="4015796"/>
                  <a:pt x="5812821" y="4015796"/>
                </a:cubicBezTo>
                <a:lnTo>
                  <a:pt x="2939903" y="4015796"/>
                </a:lnTo>
                <a:cubicBezTo>
                  <a:pt x="2820697" y="4015796"/>
                  <a:pt x="2724062" y="4112431"/>
                  <a:pt x="2724062" y="4231637"/>
                </a:cubicBezTo>
                <a:cubicBezTo>
                  <a:pt x="2724062" y="4350843"/>
                  <a:pt x="2820697" y="4447478"/>
                  <a:pt x="2939903" y="4447478"/>
                </a:cubicBezTo>
                <a:close/>
                <a:moveTo>
                  <a:pt x="4324262" y="4949455"/>
                </a:moveTo>
                <a:lnTo>
                  <a:pt x="5812820" y="4949455"/>
                </a:lnTo>
                <a:cubicBezTo>
                  <a:pt x="5932026" y="4949455"/>
                  <a:pt x="6028661" y="4852820"/>
                  <a:pt x="6028661" y="4733614"/>
                </a:cubicBezTo>
                <a:cubicBezTo>
                  <a:pt x="6028661" y="4614408"/>
                  <a:pt x="5932026" y="4517773"/>
                  <a:pt x="5812820" y="4517773"/>
                </a:cubicBezTo>
                <a:lnTo>
                  <a:pt x="4324262" y="4517773"/>
                </a:lnTo>
                <a:cubicBezTo>
                  <a:pt x="4205056" y="4517773"/>
                  <a:pt x="4108421" y="4614408"/>
                  <a:pt x="4108421" y="4733614"/>
                </a:cubicBezTo>
                <a:cubicBezTo>
                  <a:pt x="4108421" y="4852820"/>
                  <a:pt x="4205056" y="4949455"/>
                  <a:pt x="4324262" y="4949455"/>
                </a:cubicBezTo>
                <a:close/>
              </a:path>
            </a:pathLst>
          </a:custGeom>
          <a:blipFill dpi="0" rotWithShape="0">
            <a:blip r:embed="rId2"/>
            <a:srcRect/>
            <a:stretch>
              <a:fillRect t="-47707" b="-4770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副标题 2">
            <a:extLst>
              <a:ext uri="{FF2B5EF4-FFF2-40B4-BE49-F238E27FC236}">
                <a16:creationId xmlns="" xmlns:a16="http://schemas.microsoft.com/office/drawing/2014/main" id="{660C1373-4138-42BA-A04B-AF1914312E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8939" y="2801761"/>
            <a:ext cx="5357061" cy="558799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4" name="标题 1">
            <a:extLst>
              <a:ext uri="{FF2B5EF4-FFF2-40B4-BE49-F238E27FC236}">
                <a16:creationId xmlns="" xmlns:a16="http://schemas.microsoft.com/office/drawing/2014/main" id="{E259B387-480D-4A7B-B2C0-8840599969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8939" y="1543830"/>
            <a:ext cx="5357061" cy="1257932"/>
          </a:xfrm>
        </p:spPr>
        <p:txBody>
          <a:bodyPr anchor="ctr">
            <a:normAutofit/>
          </a:bodyPr>
          <a:lstStyle>
            <a:lvl1pPr algn="l"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zh-CN" altLang="en-US" dirty="0"/>
          </a:p>
        </p:txBody>
      </p:sp>
      <p:sp>
        <p:nvSpPr>
          <p:cNvPr id="15" name="文本占位符 13">
            <a:extLst>
              <a:ext uri="{FF2B5EF4-FFF2-40B4-BE49-F238E27FC236}">
                <a16:creationId xmlns="" xmlns:a16="http://schemas.microsoft.com/office/drawing/2014/main" id="{4C1EE18E-6DC4-4C6F-BBB6-A39B1BE9D73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38939" y="4320200"/>
            <a:ext cx="5357061" cy="296271"/>
          </a:xfrm>
        </p:spPr>
        <p:txBody>
          <a:bodyPr vert="horz" anchor="ctr">
            <a:noAutofit/>
          </a:bodyPr>
          <a:lstStyle>
            <a:lvl1pPr marL="0" indent="0" algn="l">
              <a:buNone/>
              <a:defRPr sz="1500" b="0">
                <a:solidFill>
                  <a:schemeClr val="tx1"/>
                </a:solidFill>
              </a:defRPr>
            </a:lvl1pPr>
            <a:lvl2pPr marL="457177" indent="0">
              <a:buNone/>
              <a:defRPr/>
            </a:lvl2pPr>
            <a:lvl3pPr marL="914353" indent="0">
              <a:buNone/>
              <a:defRPr/>
            </a:lvl3pPr>
            <a:lvl4pPr marL="1371531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en-US" altLang="zh-CN" dirty="0"/>
              <a:t>Signature</a:t>
            </a:r>
          </a:p>
        </p:txBody>
      </p:sp>
      <p:sp>
        <p:nvSpPr>
          <p:cNvPr id="16" name="文本占位符 13">
            <a:extLst>
              <a:ext uri="{FF2B5EF4-FFF2-40B4-BE49-F238E27FC236}">
                <a16:creationId xmlns="" xmlns:a16="http://schemas.microsoft.com/office/drawing/2014/main" id="{BEF04954-ECB1-4E09-9E8B-60940B4DCF6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38939" y="4616471"/>
            <a:ext cx="5357061" cy="296271"/>
          </a:xfrm>
        </p:spPr>
        <p:txBody>
          <a:bodyPr vert="horz" anchor="ctr">
            <a:noAutofit/>
          </a:bodyPr>
          <a:lstStyle>
            <a:lvl1pPr marL="0" indent="0" algn="l">
              <a:buNone/>
              <a:defRPr sz="1500" b="0">
                <a:solidFill>
                  <a:schemeClr val="tx1"/>
                </a:solidFill>
              </a:defRPr>
            </a:lvl1pPr>
            <a:lvl2pPr marL="457177" indent="0">
              <a:buNone/>
              <a:defRPr/>
            </a:lvl2pPr>
            <a:lvl3pPr marL="914353" indent="0">
              <a:buNone/>
              <a:defRPr/>
            </a:lvl3pPr>
            <a:lvl4pPr marL="1371531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en-US" altLang="zh-CN" dirty="0"/>
              <a:t>Date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825868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微软黑科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>
            <a:extLst>
              <a:ext uri="{FF2B5EF4-FFF2-40B4-BE49-F238E27FC236}">
                <a16:creationId xmlns="" xmlns:a16="http://schemas.microsoft.com/office/drawing/2014/main" id="{3E71CC84-193F-4D28-98D9-17F9952F968C}"/>
              </a:ext>
            </a:extLst>
          </p:cNvPr>
          <p:cNvCxnSpPr/>
          <p:nvPr userDrawn="1"/>
        </p:nvCxnSpPr>
        <p:spPr>
          <a:xfrm>
            <a:off x="0" y="657288"/>
            <a:ext cx="12192000" cy="0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="" xmlns:a16="http://schemas.microsoft.com/office/drawing/2014/main" id="{23A9F197-1133-4CEE-860F-85366976D0AC}"/>
              </a:ext>
            </a:extLst>
          </p:cNvPr>
          <p:cNvSpPr/>
          <p:nvPr userDrawn="1"/>
        </p:nvSpPr>
        <p:spPr>
          <a:xfrm>
            <a:off x="0" y="3091547"/>
            <a:ext cx="12192000" cy="3766453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: 圆角 7">
            <a:extLst>
              <a:ext uri="{FF2B5EF4-FFF2-40B4-BE49-F238E27FC236}">
                <a16:creationId xmlns="" xmlns:a16="http://schemas.microsoft.com/office/drawing/2014/main" id="{AA954438-2CEB-4119-883B-8B9196F98504}"/>
              </a:ext>
            </a:extLst>
          </p:cNvPr>
          <p:cNvSpPr/>
          <p:nvPr userDrawn="1"/>
        </p:nvSpPr>
        <p:spPr>
          <a:xfrm>
            <a:off x="621395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="" xmlns:a16="http://schemas.microsoft.com/office/drawing/2014/main" id="{4CD1A364-B227-4CFB-9287-6198C6C0443B}"/>
              </a:ext>
            </a:extLst>
          </p:cNvPr>
          <p:cNvSpPr/>
          <p:nvPr userDrawn="1"/>
        </p:nvSpPr>
        <p:spPr>
          <a:xfrm>
            <a:off x="4374467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="" xmlns:a16="http://schemas.microsoft.com/office/drawing/2014/main" id="{BEA6AD26-5781-4DAD-8C16-8C73B2C177AD}"/>
              </a:ext>
            </a:extLst>
          </p:cNvPr>
          <p:cNvSpPr txBox="1"/>
          <p:nvPr userDrawn="1"/>
        </p:nvSpPr>
        <p:spPr>
          <a:xfrm>
            <a:off x="1656327" y="286129"/>
            <a:ext cx="8879354" cy="6701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zh-CN" altLang="en-US" sz="3200" b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微信扫描小程序码，使用微软移动办公黑科技 </a:t>
            </a:r>
            <a:endParaRPr lang="en-US" sz="3200" b="1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="" xmlns:a16="http://schemas.microsoft.com/office/drawing/2014/main" id="{72806FD0-33B9-40F1-B8F9-079524CA002C}"/>
              </a:ext>
            </a:extLst>
          </p:cNvPr>
          <p:cNvCxnSpPr>
            <a:cxnSpLocks/>
          </p:cNvCxnSpPr>
          <p:nvPr userDrawn="1"/>
        </p:nvCxnSpPr>
        <p:spPr>
          <a:xfrm flipH="1">
            <a:off x="1523089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="" xmlns:a16="http://schemas.microsoft.com/office/drawing/2014/main" id="{159FFD7E-3944-43A3-A5DD-D8673483D044}"/>
              </a:ext>
            </a:extLst>
          </p:cNvPr>
          <p:cNvCxnSpPr>
            <a:cxnSpLocks/>
          </p:cNvCxnSpPr>
          <p:nvPr userDrawn="1"/>
        </p:nvCxnSpPr>
        <p:spPr>
          <a:xfrm flipH="1">
            <a:off x="10402443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: 圆角 12">
            <a:extLst>
              <a:ext uri="{FF2B5EF4-FFF2-40B4-BE49-F238E27FC236}">
                <a16:creationId xmlns="" xmlns:a16="http://schemas.microsoft.com/office/drawing/2014/main" id="{C76706F4-B20C-489C-ACB9-010EF43FEF70}"/>
              </a:ext>
            </a:extLst>
          </p:cNvPr>
          <p:cNvSpPr/>
          <p:nvPr userDrawn="1"/>
        </p:nvSpPr>
        <p:spPr>
          <a:xfrm>
            <a:off x="8159751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="" xmlns:a16="http://schemas.microsoft.com/office/drawing/2014/main" id="{C50F7A0F-4C8A-4DA1-8AA3-1810FF4E70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3924" t="13924" r="13924" b="13924"/>
          <a:stretch/>
        </p:blipFill>
        <p:spPr>
          <a:xfrm>
            <a:off x="4705130" y="1673081"/>
            <a:ext cx="2743200" cy="27432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="" xmlns:a16="http://schemas.microsoft.com/office/drawing/2014/main" id="{260AD2DE-F13F-4332-90AE-87C7001EAD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4439" r="14439"/>
          <a:stretch/>
        </p:blipFill>
        <p:spPr>
          <a:xfrm>
            <a:off x="8519321" y="1673081"/>
            <a:ext cx="2743200" cy="27432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="" xmlns:a16="http://schemas.microsoft.com/office/drawing/2014/main" id="{19418449-E7C2-4E37-8045-DD4782B1252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80965" y="1673081"/>
            <a:ext cx="2743200" cy="2743200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="" xmlns:a16="http://schemas.microsoft.com/office/drawing/2014/main" id="{9A11A6D6-1DBD-4A10-8942-D3DDC4E182E9}"/>
              </a:ext>
            </a:extLst>
          </p:cNvPr>
          <p:cNvSpPr txBox="1"/>
          <p:nvPr userDrawn="1"/>
        </p:nvSpPr>
        <p:spPr>
          <a:xfrm>
            <a:off x="987447" y="5138740"/>
            <a:ext cx="2730235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在微信访问</a:t>
            </a:r>
            <a:r>
              <a:rPr lang="en-US" altLang="zh-CN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OneDrive</a:t>
            </a: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</a:t>
            </a:r>
            <a:r>
              <a:rPr lang="en-US" altLang="zh-CN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</a:t>
            </a:r>
            <a:endParaRPr lang="en-US" sz="20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="" xmlns:a16="http://schemas.microsoft.com/office/drawing/2014/main" id="{6274E825-3465-469E-BD06-097F250CA889}"/>
              </a:ext>
            </a:extLst>
          </p:cNvPr>
          <p:cNvSpPr txBox="1"/>
          <p:nvPr userDrawn="1"/>
        </p:nvSpPr>
        <p:spPr>
          <a:xfrm>
            <a:off x="4862328" y="5138740"/>
            <a:ext cx="2467342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让你的文档会说话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微软听听文档 」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="" xmlns:a16="http://schemas.microsoft.com/office/drawing/2014/main" id="{4EC4AC92-2800-4841-84A3-26E495F2D178}"/>
              </a:ext>
            </a:extLst>
          </p:cNvPr>
          <p:cNvSpPr txBox="1"/>
          <p:nvPr userDrawn="1"/>
        </p:nvSpPr>
        <p:spPr>
          <a:xfrm>
            <a:off x="8644425" y="5138740"/>
            <a:ext cx="2492990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你的文档创作小助手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微软小蜜 」</a:t>
            </a:r>
          </a:p>
        </p:txBody>
      </p:sp>
      <p:cxnSp>
        <p:nvCxnSpPr>
          <p:cNvPr id="20" name="直接连接符 19">
            <a:extLst>
              <a:ext uri="{FF2B5EF4-FFF2-40B4-BE49-F238E27FC236}">
                <a16:creationId xmlns="" xmlns:a16="http://schemas.microsoft.com/office/drawing/2014/main" id="{F3D082CA-914B-42B8-A86E-16893B7234C9}"/>
              </a:ext>
            </a:extLst>
          </p:cNvPr>
          <p:cNvCxnSpPr/>
          <p:nvPr userDrawn="1"/>
        </p:nvCxnSpPr>
        <p:spPr>
          <a:xfrm>
            <a:off x="419803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="" xmlns:a16="http://schemas.microsoft.com/office/drawing/2014/main" id="{5421E3BB-42AC-4DCD-9031-7215136A1844}"/>
              </a:ext>
            </a:extLst>
          </p:cNvPr>
          <p:cNvCxnSpPr/>
          <p:nvPr userDrawn="1"/>
        </p:nvCxnSpPr>
        <p:spPr>
          <a:xfrm>
            <a:off x="797621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>
            <a:hlinkClick r:id="rId5"/>
            <a:extLst>
              <a:ext uri="{FF2B5EF4-FFF2-40B4-BE49-F238E27FC236}">
                <a16:creationId xmlns="" xmlns:a16="http://schemas.microsoft.com/office/drawing/2014/main" id="{46C855E7-2DCA-4970-A954-7CB7F69FADAB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878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任意多边形: 形状 3">
            <a:extLst>
              <a:ext uri="{FF2B5EF4-FFF2-40B4-BE49-F238E27FC236}">
                <a16:creationId xmlns="" xmlns:a16="http://schemas.microsoft.com/office/drawing/2014/main" id="{29FE53C2-A681-48C7-96C2-1BEE73AAA29D}"/>
              </a:ext>
            </a:extLst>
          </p:cNvPr>
          <p:cNvSpPr/>
          <p:nvPr userDrawn="1"/>
        </p:nvSpPr>
        <p:spPr>
          <a:xfrm rot="10800000" flipV="1">
            <a:off x="770483" y="1667656"/>
            <a:ext cx="4231212" cy="3249140"/>
          </a:xfrm>
          <a:custGeom>
            <a:avLst/>
            <a:gdLst>
              <a:gd name="connsiteX0" fmla="*/ 2420141 w 6445458"/>
              <a:gd name="connsiteY0" fmla="*/ 431682 h 4949455"/>
              <a:gd name="connsiteX1" fmla="*/ 4449865 w 6445458"/>
              <a:gd name="connsiteY1" fmla="*/ 431682 h 4949455"/>
              <a:gd name="connsiteX2" fmla="*/ 4665706 w 6445458"/>
              <a:gd name="connsiteY2" fmla="*/ 215841 h 4949455"/>
              <a:gd name="connsiteX3" fmla="*/ 4449865 w 6445458"/>
              <a:gd name="connsiteY3" fmla="*/ 0 h 4949455"/>
              <a:gd name="connsiteX4" fmla="*/ 2420141 w 6445458"/>
              <a:gd name="connsiteY4" fmla="*/ 0 h 4949455"/>
              <a:gd name="connsiteX5" fmla="*/ 2204300 w 6445458"/>
              <a:gd name="connsiteY5" fmla="*/ 215841 h 4949455"/>
              <a:gd name="connsiteX6" fmla="*/ 2420141 w 6445458"/>
              <a:gd name="connsiteY6" fmla="*/ 431682 h 4949455"/>
              <a:gd name="connsiteX7" fmla="*/ 1774952 w 6445458"/>
              <a:gd name="connsiteY7" fmla="*/ 933656 h 4949455"/>
              <a:gd name="connsiteX8" fmla="*/ 4643377 w 6445458"/>
              <a:gd name="connsiteY8" fmla="*/ 933656 h 4949455"/>
              <a:gd name="connsiteX9" fmla="*/ 4859218 w 6445458"/>
              <a:gd name="connsiteY9" fmla="*/ 717815 h 4949455"/>
              <a:gd name="connsiteX10" fmla="*/ 4643377 w 6445458"/>
              <a:gd name="connsiteY10" fmla="*/ 501974 h 4949455"/>
              <a:gd name="connsiteX11" fmla="*/ 1774952 w 6445458"/>
              <a:gd name="connsiteY11" fmla="*/ 501974 h 4949455"/>
              <a:gd name="connsiteX12" fmla="*/ 1559111 w 6445458"/>
              <a:gd name="connsiteY12" fmla="*/ 717815 h 4949455"/>
              <a:gd name="connsiteX13" fmla="*/ 1774952 w 6445458"/>
              <a:gd name="connsiteY13" fmla="*/ 933656 h 4949455"/>
              <a:gd name="connsiteX14" fmla="*/ 899786 w 6445458"/>
              <a:gd name="connsiteY14" fmla="*/ 1435631 h 4949455"/>
              <a:gd name="connsiteX15" fmla="*/ 5208590 w 6445458"/>
              <a:gd name="connsiteY15" fmla="*/ 1435631 h 4949455"/>
              <a:gd name="connsiteX16" fmla="*/ 5424431 w 6445458"/>
              <a:gd name="connsiteY16" fmla="*/ 1219790 h 4949455"/>
              <a:gd name="connsiteX17" fmla="*/ 5208590 w 6445458"/>
              <a:gd name="connsiteY17" fmla="*/ 1003949 h 4949455"/>
              <a:gd name="connsiteX18" fmla="*/ 899786 w 6445458"/>
              <a:gd name="connsiteY18" fmla="*/ 1003949 h 4949455"/>
              <a:gd name="connsiteX19" fmla="*/ 683945 w 6445458"/>
              <a:gd name="connsiteY19" fmla="*/ 1219790 h 4949455"/>
              <a:gd name="connsiteX20" fmla="*/ 899786 w 6445458"/>
              <a:gd name="connsiteY20" fmla="*/ 1435631 h 4949455"/>
              <a:gd name="connsiteX21" fmla="*/ 790389 w 6445458"/>
              <a:gd name="connsiteY21" fmla="*/ 1937605 h 4949455"/>
              <a:gd name="connsiteX22" fmla="*/ 5099193 w 6445458"/>
              <a:gd name="connsiteY22" fmla="*/ 1937605 h 4949455"/>
              <a:gd name="connsiteX23" fmla="*/ 5315034 w 6445458"/>
              <a:gd name="connsiteY23" fmla="*/ 1721764 h 4949455"/>
              <a:gd name="connsiteX24" fmla="*/ 5099193 w 6445458"/>
              <a:gd name="connsiteY24" fmla="*/ 1505923 h 4949455"/>
              <a:gd name="connsiteX25" fmla="*/ 790389 w 6445458"/>
              <a:gd name="connsiteY25" fmla="*/ 1505923 h 4949455"/>
              <a:gd name="connsiteX26" fmla="*/ 574548 w 6445458"/>
              <a:gd name="connsiteY26" fmla="*/ 1721764 h 4949455"/>
              <a:gd name="connsiteX27" fmla="*/ 790389 w 6445458"/>
              <a:gd name="connsiteY27" fmla="*/ 1937605 h 4949455"/>
              <a:gd name="connsiteX28" fmla="*/ 498667 w 6445458"/>
              <a:gd name="connsiteY28" fmla="*/ 2439580 h 4949455"/>
              <a:gd name="connsiteX29" fmla="*/ 6229617 w 6445458"/>
              <a:gd name="connsiteY29" fmla="*/ 2439580 h 4949455"/>
              <a:gd name="connsiteX30" fmla="*/ 6445458 w 6445458"/>
              <a:gd name="connsiteY30" fmla="*/ 2223739 h 4949455"/>
              <a:gd name="connsiteX31" fmla="*/ 6229617 w 6445458"/>
              <a:gd name="connsiteY31" fmla="*/ 2007898 h 4949455"/>
              <a:gd name="connsiteX32" fmla="*/ 498667 w 6445458"/>
              <a:gd name="connsiteY32" fmla="*/ 2007898 h 4949455"/>
              <a:gd name="connsiteX33" fmla="*/ 282826 w 6445458"/>
              <a:gd name="connsiteY33" fmla="*/ 2223739 h 4949455"/>
              <a:gd name="connsiteX34" fmla="*/ 498667 w 6445458"/>
              <a:gd name="connsiteY34" fmla="*/ 2439580 h 4949455"/>
              <a:gd name="connsiteX35" fmla="*/ 215841 w 6445458"/>
              <a:gd name="connsiteY35" fmla="*/ 2941554 h 4949455"/>
              <a:gd name="connsiteX36" fmla="*/ 5946791 w 6445458"/>
              <a:gd name="connsiteY36" fmla="*/ 2941554 h 4949455"/>
              <a:gd name="connsiteX37" fmla="*/ 6162632 w 6445458"/>
              <a:gd name="connsiteY37" fmla="*/ 2725713 h 4949455"/>
              <a:gd name="connsiteX38" fmla="*/ 5946791 w 6445458"/>
              <a:gd name="connsiteY38" fmla="*/ 2509872 h 4949455"/>
              <a:gd name="connsiteX39" fmla="*/ 215841 w 6445458"/>
              <a:gd name="connsiteY39" fmla="*/ 2509872 h 4949455"/>
              <a:gd name="connsiteX40" fmla="*/ 0 w 6445458"/>
              <a:gd name="connsiteY40" fmla="*/ 2725713 h 4949455"/>
              <a:gd name="connsiteX41" fmla="*/ 215841 w 6445458"/>
              <a:gd name="connsiteY41" fmla="*/ 2941554 h 4949455"/>
              <a:gd name="connsiteX42" fmla="*/ 1700678 w 6445458"/>
              <a:gd name="connsiteY42" fmla="*/ 3443529 h 4949455"/>
              <a:gd name="connsiteX43" fmla="*/ 5946790 w 6445458"/>
              <a:gd name="connsiteY43" fmla="*/ 3443529 h 4949455"/>
              <a:gd name="connsiteX44" fmla="*/ 6162631 w 6445458"/>
              <a:gd name="connsiteY44" fmla="*/ 3227688 h 4949455"/>
              <a:gd name="connsiteX45" fmla="*/ 5946790 w 6445458"/>
              <a:gd name="connsiteY45" fmla="*/ 3011847 h 4949455"/>
              <a:gd name="connsiteX46" fmla="*/ 1700678 w 6445458"/>
              <a:gd name="connsiteY46" fmla="*/ 3011847 h 4949455"/>
              <a:gd name="connsiteX47" fmla="*/ 1484837 w 6445458"/>
              <a:gd name="connsiteY47" fmla="*/ 3227688 h 4949455"/>
              <a:gd name="connsiteX48" fmla="*/ 1700678 w 6445458"/>
              <a:gd name="connsiteY48" fmla="*/ 3443529 h 4949455"/>
              <a:gd name="connsiteX49" fmla="*/ 2002111 w 6445458"/>
              <a:gd name="connsiteY49" fmla="*/ 3945504 h 4949455"/>
              <a:gd name="connsiteX50" fmla="*/ 6155189 w 6445458"/>
              <a:gd name="connsiteY50" fmla="*/ 3945504 h 4949455"/>
              <a:gd name="connsiteX51" fmla="*/ 6371030 w 6445458"/>
              <a:gd name="connsiteY51" fmla="*/ 3729663 h 4949455"/>
              <a:gd name="connsiteX52" fmla="*/ 6155189 w 6445458"/>
              <a:gd name="connsiteY52" fmla="*/ 3513822 h 4949455"/>
              <a:gd name="connsiteX53" fmla="*/ 2002111 w 6445458"/>
              <a:gd name="connsiteY53" fmla="*/ 3513822 h 4949455"/>
              <a:gd name="connsiteX54" fmla="*/ 1786270 w 6445458"/>
              <a:gd name="connsiteY54" fmla="*/ 3729663 h 4949455"/>
              <a:gd name="connsiteX55" fmla="*/ 2002111 w 6445458"/>
              <a:gd name="connsiteY55" fmla="*/ 3945504 h 4949455"/>
              <a:gd name="connsiteX56" fmla="*/ 2939903 w 6445458"/>
              <a:gd name="connsiteY56" fmla="*/ 4447478 h 4949455"/>
              <a:gd name="connsiteX57" fmla="*/ 5812821 w 6445458"/>
              <a:gd name="connsiteY57" fmla="*/ 4447478 h 4949455"/>
              <a:gd name="connsiteX58" fmla="*/ 6028662 w 6445458"/>
              <a:gd name="connsiteY58" fmla="*/ 4231637 h 4949455"/>
              <a:gd name="connsiteX59" fmla="*/ 5812821 w 6445458"/>
              <a:gd name="connsiteY59" fmla="*/ 4015796 h 4949455"/>
              <a:gd name="connsiteX60" fmla="*/ 2939903 w 6445458"/>
              <a:gd name="connsiteY60" fmla="*/ 4015796 h 4949455"/>
              <a:gd name="connsiteX61" fmla="*/ 2724062 w 6445458"/>
              <a:gd name="connsiteY61" fmla="*/ 4231637 h 4949455"/>
              <a:gd name="connsiteX62" fmla="*/ 2939903 w 6445458"/>
              <a:gd name="connsiteY62" fmla="*/ 4447478 h 4949455"/>
              <a:gd name="connsiteX63" fmla="*/ 4324262 w 6445458"/>
              <a:gd name="connsiteY63" fmla="*/ 4949455 h 4949455"/>
              <a:gd name="connsiteX64" fmla="*/ 5812820 w 6445458"/>
              <a:gd name="connsiteY64" fmla="*/ 4949455 h 4949455"/>
              <a:gd name="connsiteX65" fmla="*/ 6028661 w 6445458"/>
              <a:gd name="connsiteY65" fmla="*/ 4733614 h 4949455"/>
              <a:gd name="connsiteX66" fmla="*/ 5812820 w 6445458"/>
              <a:gd name="connsiteY66" fmla="*/ 4517773 h 4949455"/>
              <a:gd name="connsiteX67" fmla="*/ 4324262 w 6445458"/>
              <a:gd name="connsiteY67" fmla="*/ 4517773 h 4949455"/>
              <a:gd name="connsiteX68" fmla="*/ 4108421 w 6445458"/>
              <a:gd name="connsiteY68" fmla="*/ 4733614 h 4949455"/>
              <a:gd name="connsiteX69" fmla="*/ 4324262 w 6445458"/>
              <a:gd name="connsiteY69" fmla="*/ 4949455 h 4949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</a:cxnLst>
            <a:rect l="l" t="t" r="r" b="b"/>
            <a:pathLst>
              <a:path w="6445458" h="4949455">
                <a:moveTo>
                  <a:pt x="2420141" y="431682"/>
                </a:moveTo>
                <a:lnTo>
                  <a:pt x="4449865" y="431682"/>
                </a:lnTo>
                <a:cubicBezTo>
                  <a:pt x="4569071" y="431682"/>
                  <a:pt x="4665706" y="335047"/>
                  <a:pt x="4665706" y="215841"/>
                </a:cubicBezTo>
                <a:cubicBezTo>
                  <a:pt x="4665706" y="96635"/>
                  <a:pt x="4569071" y="0"/>
                  <a:pt x="4449865" y="0"/>
                </a:cubicBezTo>
                <a:lnTo>
                  <a:pt x="2420141" y="0"/>
                </a:lnTo>
                <a:cubicBezTo>
                  <a:pt x="2300935" y="0"/>
                  <a:pt x="2204300" y="96635"/>
                  <a:pt x="2204300" y="215841"/>
                </a:cubicBezTo>
                <a:cubicBezTo>
                  <a:pt x="2204300" y="335047"/>
                  <a:pt x="2300935" y="431682"/>
                  <a:pt x="2420141" y="431682"/>
                </a:cubicBezTo>
                <a:close/>
                <a:moveTo>
                  <a:pt x="1774952" y="933656"/>
                </a:moveTo>
                <a:lnTo>
                  <a:pt x="4643377" y="933656"/>
                </a:lnTo>
                <a:cubicBezTo>
                  <a:pt x="4762583" y="933656"/>
                  <a:pt x="4859218" y="837021"/>
                  <a:pt x="4859218" y="717815"/>
                </a:cubicBezTo>
                <a:cubicBezTo>
                  <a:pt x="4859218" y="598609"/>
                  <a:pt x="4762583" y="501974"/>
                  <a:pt x="4643377" y="501974"/>
                </a:cubicBezTo>
                <a:lnTo>
                  <a:pt x="1774952" y="501974"/>
                </a:lnTo>
                <a:cubicBezTo>
                  <a:pt x="1655746" y="501974"/>
                  <a:pt x="1559111" y="598609"/>
                  <a:pt x="1559111" y="717815"/>
                </a:cubicBezTo>
                <a:cubicBezTo>
                  <a:pt x="1559111" y="837021"/>
                  <a:pt x="1655746" y="933656"/>
                  <a:pt x="1774952" y="933656"/>
                </a:cubicBezTo>
                <a:close/>
                <a:moveTo>
                  <a:pt x="899786" y="1435631"/>
                </a:moveTo>
                <a:lnTo>
                  <a:pt x="5208590" y="1435631"/>
                </a:lnTo>
                <a:cubicBezTo>
                  <a:pt x="5327796" y="1435631"/>
                  <a:pt x="5424431" y="1338996"/>
                  <a:pt x="5424431" y="1219790"/>
                </a:cubicBezTo>
                <a:cubicBezTo>
                  <a:pt x="5424431" y="1100584"/>
                  <a:pt x="5327796" y="1003949"/>
                  <a:pt x="5208590" y="1003949"/>
                </a:cubicBezTo>
                <a:lnTo>
                  <a:pt x="899786" y="1003949"/>
                </a:lnTo>
                <a:cubicBezTo>
                  <a:pt x="780580" y="1003949"/>
                  <a:pt x="683945" y="1100584"/>
                  <a:pt x="683945" y="1219790"/>
                </a:cubicBezTo>
                <a:cubicBezTo>
                  <a:pt x="683945" y="1338996"/>
                  <a:pt x="780580" y="1435631"/>
                  <a:pt x="899786" y="1435631"/>
                </a:cubicBezTo>
                <a:close/>
                <a:moveTo>
                  <a:pt x="790389" y="1937605"/>
                </a:moveTo>
                <a:lnTo>
                  <a:pt x="5099193" y="1937605"/>
                </a:lnTo>
                <a:cubicBezTo>
                  <a:pt x="5218399" y="1937605"/>
                  <a:pt x="5315034" y="1840970"/>
                  <a:pt x="5315034" y="1721764"/>
                </a:cubicBezTo>
                <a:cubicBezTo>
                  <a:pt x="5315034" y="1602558"/>
                  <a:pt x="5218399" y="1505923"/>
                  <a:pt x="5099193" y="1505923"/>
                </a:cubicBezTo>
                <a:lnTo>
                  <a:pt x="790389" y="1505923"/>
                </a:lnTo>
                <a:cubicBezTo>
                  <a:pt x="671183" y="1505923"/>
                  <a:pt x="574548" y="1602558"/>
                  <a:pt x="574548" y="1721764"/>
                </a:cubicBezTo>
                <a:cubicBezTo>
                  <a:pt x="574548" y="1840970"/>
                  <a:pt x="671183" y="1937605"/>
                  <a:pt x="790389" y="1937605"/>
                </a:cubicBezTo>
                <a:close/>
                <a:moveTo>
                  <a:pt x="498667" y="2439580"/>
                </a:moveTo>
                <a:lnTo>
                  <a:pt x="6229617" y="2439580"/>
                </a:lnTo>
                <a:cubicBezTo>
                  <a:pt x="6348823" y="2439580"/>
                  <a:pt x="6445458" y="2342945"/>
                  <a:pt x="6445458" y="2223739"/>
                </a:cubicBezTo>
                <a:cubicBezTo>
                  <a:pt x="6445458" y="2104533"/>
                  <a:pt x="6348823" y="2007898"/>
                  <a:pt x="6229617" y="2007898"/>
                </a:cubicBezTo>
                <a:lnTo>
                  <a:pt x="498667" y="2007898"/>
                </a:lnTo>
                <a:cubicBezTo>
                  <a:pt x="379461" y="2007898"/>
                  <a:pt x="282826" y="2104533"/>
                  <a:pt x="282826" y="2223739"/>
                </a:cubicBezTo>
                <a:cubicBezTo>
                  <a:pt x="282826" y="2342945"/>
                  <a:pt x="379461" y="2439580"/>
                  <a:pt x="498667" y="2439580"/>
                </a:cubicBezTo>
                <a:close/>
                <a:moveTo>
                  <a:pt x="215841" y="2941554"/>
                </a:moveTo>
                <a:lnTo>
                  <a:pt x="5946791" y="2941554"/>
                </a:lnTo>
                <a:cubicBezTo>
                  <a:pt x="6065997" y="2941554"/>
                  <a:pt x="6162632" y="2844919"/>
                  <a:pt x="6162632" y="2725713"/>
                </a:cubicBezTo>
                <a:cubicBezTo>
                  <a:pt x="6162632" y="2606507"/>
                  <a:pt x="6065997" y="2509872"/>
                  <a:pt x="5946791" y="2509872"/>
                </a:cubicBezTo>
                <a:lnTo>
                  <a:pt x="215841" y="2509872"/>
                </a:lnTo>
                <a:cubicBezTo>
                  <a:pt x="96635" y="2509872"/>
                  <a:pt x="0" y="2606507"/>
                  <a:pt x="0" y="2725713"/>
                </a:cubicBezTo>
                <a:cubicBezTo>
                  <a:pt x="0" y="2844919"/>
                  <a:pt x="96635" y="2941554"/>
                  <a:pt x="215841" y="2941554"/>
                </a:cubicBezTo>
                <a:close/>
                <a:moveTo>
                  <a:pt x="1700678" y="3443529"/>
                </a:moveTo>
                <a:lnTo>
                  <a:pt x="5946790" y="3443529"/>
                </a:lnTo>
                <a:cubicBezTo>
                  <a:pt x="6065996" y="3443529"/>
                  <a:pt x="6162631" y="3346894"/>
                  <a:pt x="6162631" y="3227688"/>
                </a:cubicBezTo>
                <a:cubicBezTo>
                  <a:pt x="6162631" y="3108482"/>
                  <a:pt x="6065996" y="3011847"/>
                  <a:pt x="5946790" y="3011847"/>
                </a:cubicBezTo>
                <a:lnTo>
                  <a:pt x="1700678" y="3011847"/>
                </a:lnTo>
                <a:cubicBezTo>
                  <a:pt x="1581472" y="3011847"/>
                  <a:pt x="1484837" y="3108482"/>
                  <a:pt x="1484837" y="3227688"/>
                </a:cubicBezTo>
                <a:cubicBezTo>
                  <a:pt x="1484837" y="3346894"/>
                  <a:pt x="1581472" y="3443529"/>
                  <a:pt x="1700678" y="3443529"/>
                </a:cubicBezTo>
                <a:close/>
                <a:moveTo>
                  <a:pt x="2002111" y="3945504"/>
                </a:moveTo>
                <a:lnTo>
                  <a:pt x="6155189" y="3945504"/>
                </a:lnTo>
                <a:cubicBezTo>
                  <a:pt x="6274395" y="3945504"/>
                  <a:pt x="6371030" y="3848869"/>
                  <a:pt x="6371030" y="3729663"/>
                </a:cubicBezTo>
                <a:cubicBezTo>
                  <a:pt x="6371030" y="3610457"/>
                  <a:pt x="6274395" y="3513822"/>
                  <a:pt x="6155189" y="3513822"/>
                </a:cubicBezTo>
                <a:lnTo>
                  <a:pt x="2002111" y="3513822"/>
                </a:lnTo>
                <a:cubicBezTo>
                  <a:pt x="1882905" y="3513822"/>
                  <a:pt x="1786270" y="3610457"/>
                  <a:pt x="1786270" y="3729663"/>
                </a:cubicBezTo>
                <a:cubicBezTo>
                  <a:pt x="1786270" y="3848869"/>
                  <a:pt x="1882905" y="3945504"/>
                  <a:pt x="2002111" y="3945504"/>
                </a:cubicBezTo>
                <a:close/>
                <a:moveTo>
                  <a:pt x="2939903" y="4447478"/>
                </a:moveTo>
                <a:lnTo>
                  <a:pt x="5812821" y="4447478"/>
                </a:lnTo>
                <a:cubicBezTo>
                  <a:pt x="5932027" y="4447478"/>
                  <a:pt x="6028662" y="4350843"/>
                  <a:pt x="6028662" y="4231637"/>
                </a:cubicBezTo>
                <a:cubicBezTo>
                  <a:pt x="6028662" y="4112431"/>
                  <a:pt x="5932027" y="4015796"/>
                  <a:pt x="5812821" y="4015796"/>
                </a:cubicBezTo>
                <a:lnTo>
                  <a:pt x="2939903" y="4015796"/>
                </a:lnTo>
                <a:cubicBezTo>
                  <a:pt x="2820697" y="4015796"/>
                  <a:pt x="2724062" y="4112431"/>
                  <a:pt x="2724062" y="4231637"/>
                </a:cubicBezTo>
                <a:cubicBezTo>
                  <a:pt x="2724062" y="4350843"/>
                  <a:pt x="2820697" y="4447478"/>
                  <a:pt x="2939903" y="4447478"/>
                </a:cubicBezTo>
                <a:close/>
                <a:moveTo>
                  <a:pt x="4324262" y="4949455"/>
                </a:moveTo>
                <a:lnTo>
                  <a:pt x="5812820" y="4949455"/>
                </a:lnTo>
                <a:cubicBezTo>
                  <a:pt x="5932026" y="4949455"/>
                  <a:pt x="6028661" y="4852820"/>
                  <a:pt x="6028661" y="4733614"/>
                </a:cubicBezTo>
                <a:cubicBezTo>
                  <a:pt x="6028661" y="4614408"/>
                  <a:pt x="5932026" y="4517773"/>
                  <a:pt x="5812820" y="4517773"/>
                </a:cubicBezTo>
                <a:lnTo>
                  <a:pt x="4324262" y="4517773"/>
                </a:lnTo>
                <a:cubicBezTo>
                  <a:pt x="4205056" y="4517773"/>
                  <a:pt x="4108421" y="4614408"/>
                  <a:pt x="4108421" y="4733614"/>
                </a:cubicBezTo>
                <a:cubicBezTo>
                  <a:pt x="4108421" y="4852820"/>
                  <a:pt x="4205056" y="4949455"/>
                  <a:pt x="4324262" y="4949455"/>
                </a:cubicBezTo>
                <a:close/>
              </a:path>
            </a:pathLst>
          </a:custGeom>
          <a:blipFill dpi="0" rotWithShape="0">
            <a:blip r:embed="rId2"/>
            <a:srcRect/>
            <a:stretch>
              <a:fillRect t="-47893" b="-4752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标题 1">
            <a:extLst>
              <a:ext uri="{FF2B5EF4-FFF2-40B4-BE49-F238E27FC236}">
                <a16:creationId xmlns="" xmlns:a16="http://schemas.microsoft.com/office/drawing/2014/main" id="{E65F74B8-74D1-4F70-8F98-E95B6769D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70098" y="2533650"/>
            <a:ext cx="4850390" cy="895350"/>
          </a:xfrm>
        </p:spPr>
        <p:txBody>
          <a:bodyPr anchor="b">
            <a:normAutofit/>
          </a:bodyPr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zh-CN" altLang="en-US" dirty="0"/>
          </a:p>
        </p:txBody>
      </p:sp>
      <p:sp>
        <p:nvSpPr>
          <p:cNvPr id="6" name="文本占位符 2">
            <a:extLst>
              <a:ext uri="{FF2B5EF4-FFF2-40B4-BE49-F238E27FC236}">
                <a16:creationId xmlns="" xmlns:a16="http://schemas.microsoft.com/office/drawing/2014/main" id="{D6BBF7D9-1CA5-467E-BAE8-80E746FF20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71214" y="3429000"/>
            <a:ext cx="4850390" cy="1015623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100">
                <a:solidFill>
                  <a:schemeClr val="tx1"/>
                </a:solidFill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533342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日期占位符 2">
            <a:extLst>
              <a:ext uri="{FF2B5EF4-FFF2-40B4-BE49-F238E27FC236}">
                <a16:creationId xmlns="" xmlns:a16="http://schemas.microsoft.com/office/drawing/2014/main" id="{5AE32854-D129-4603-A4F0-C0938055CFE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01732" y="6240463"/>
            <a:ext cx="1388536" cy="206381"/>
          </a:xfrm>
        </p:spPr>
        <p:txBody>
          <a:bodyPr/>
          <a:lstStyle/>
          <a:p>
            <a:fld id="{6489D9C7-5DC6-4263-87FF-7C99F6FB63C3}" type="datetime1">
              <a:rPr lang="zh-CN" altLang="en-US" smtClean="0"/>
              <a:pPr/>
              <a:t>2019/10/10</a:t>
            </a:fld>
            <a:endParaRPr lang="zh-CN" altLang="en-US"/>
          </a:p>
        </p:txBody>
      </p:sp>
      <p:sp>
        <p:nvSpPr>
          <p:cNvPr id="11" name="页脚占位符 3">
            <a:extLst>
              <a:ext uri="{FF2B5EF4-FFF2-40B4-BE49-F238E27FC236}">
                <a16:creationId xmlns="" xmlns:a16="http://schemas.microsoft.com/office/drawing/2014/main" id="{E542010D-65BF-423C-95C4-91998A9A6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9924" y="6240463"/>
            <a:ext cx="4140201" cy="206381"/>
          </a:xfrm>
        </p:spPr>
        <p:txBody>
          <a:bodyPr/>
          <a:lstStyle/>
          <a:p>
            <a:r>
              <a:rPr lang="en-US" altLang="zh-CN"/>
              <a:t>www.islide.cc</a:t>
            </a:r>
            <a:endParaRPr lang="zh-CN" altLang="en-US"/>
          </a:p>
        </p:txBody>
      </p:sp>
      <p:sp>
        <p:nvSpPr>
          <p:cNvPr id="12" name="灯片编号占位符 4">
            <a:extLst>
              <a:ext uri="{FF2B5EF4-FFF2-40B4-BE49-F238E27FC236}">
                <a16:creationId xmlns="" xmlns:a16="http://schemas.microsoft.com/office/drawing/2014/main" id="{5A58D28D-DCEC-4CFB-B137-A460C762B3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599" y="6240463"/>
            <a:ext cx="2909888" cy="206381"/>
          </a:xfrm>
        </p:spPr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13" name="标题 5">
            <a:extLst>
              <a:ext uri="{FF2B5EF4-FFF2-40B4-BE49-F238E27FC236}">
                <a16:creationId xmlns="" xmlns:a16="http://schemas.microsoft.com/office/drawing/2014/main" id="{9848E99C-DB65-45D6-8584-D7B49A561A0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9924" y="1"/>
            <a:ext cx="10850563" cy="1028699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14" name="内容占位符 7">
            <a:extLst>
              <a:ext uri="{FF2B5EF4-FFF2-40B4-BE49-F238E27FC236}">
                <a16:creationId xmlns="" xmlns:a16="http://schemas.microsoft.com/office/drawing/2014/main" id="{D0C92B87-0493-49CD-B174-87414A62C470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69925" y="1130299"/>
            <a:ext cx="10850563" cy="500697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altLang="zh-CN" dirty="0"/>
              <a:t>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689670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69924" y="1"/>
            <a:ext cx="10850563" cy="1028699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9" name="日期占位符 2">
            <a:extLst>
              <a:ext uri="{FF2B5EF4-FFF2-40B4-BE49-F238E27FC236}">
                <a16:creationId xmlns="" xmlns:a16="http://schemas.microsoft.com/office/drawing/2014/main" id="{7E999313-4B4D-49BB-87CD-9F21E9D9766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01732" y="6240463"/>
            <a:ext cx="1388536" cy="206381"/>
          </a:xfrm>
        </p:spPr>
        <p:txBody>
          <a:bodyPr/>
          <a:lstStyle/>
          <a:p>
            <a:fld id="{6489D9C7-5DC6-4263-87FF-7C99F6FB63C3}" type="datetime1">
              <a:rPr lang="zh-CN" altLang="en-US" smtClean="0"/>
              <a:pPr/>
              <a:t>2019/10/10</a:t>
            </a:fld>
            <a:endParaRPr lang="zh-CN" altLang="en-US"/>
          </a:p>
        </p:txBody>
      </p:sp>
      <p:sp>
        <p:nvSpPr>
          <p:cNvPr id="10" name="页脚占位符 3">
            <a:extLst>
              <a:ext uri="{FF2B5EF4-FFF2-40B4-BE49-F238E27FC236}">
                <a16:creationId xmlns="" xmlns:a16="http://schemas.microsoft.com/office/drawing/2014/main" id="{4935E420-AB8E-463E-9A86-76C9369D86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9924" y="6240463"/>
            <a:ext cx="4140201" cy="206381"/>
          </a:xfrm>
        </p:spPr>
        <p:txBody>
          <a:bodyPr/>
          <a:lstStyle/>
          <a:p>
            <a:r>
              <a:rPr lang="en-US" altLang="zh-CN"/>
              <a:t>www.islide.cc</a:t>
            </a:r>
            <a:endParaRPr lang="zh-CN" altLang="en-US"/>
          </a:p>
        </p:txBody>
      </p:sp>
      <p:sp>
        <p:nvSpPr>
          <p:cNvPr id="11" name="灯片编号占位符 4">
            <a:extLst>
              <a:ext uri="{FF2B5EF4-FFF2-40B4-BE49-F238E27FC236}">
                <a16:creationId xmlns="" xmlns:a16="http://schemas.microsoft.com/office/drawing/2014/main" id="{1769425B-8083-4FD8-93C4-087541F8F1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599" y="6240463"/>
            <a:ext cx="2909888" cy="206381"/>
          </a:xfrm>
        </p:spPr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81748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177286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任意多边形: 形状 5">
            <a:extLst>
              <a:ext uri="{FF2B5EF4-FFF2-40B4-BE49-F238E27FC236}">
                <a16:creationId xmlns="" xmlns:a16="http://schemas.microsoft.com/office/drawing/2014/main" id="{1582846F-B509-4575-A360-417388C2EBC5}"/>
              </a:ext>
            </a:extLst>
          </p:cNvPr>
          <p:cNvSpPr/>
          <p:nvPr userDrawn="1"/>
        </p:nvSpPr>
        <p:spPr>
          <a:xfrm rot="5400000" flipV="1">
            <a:off x="398544" y="954274"/>
            <a:ext cx="6445458" cy="4949455"/>
          </a:xfrm>
          <a:custGeom>
            <a:avLst/>
            <a:gdLst>
              <a:gd name="connsiteX0" fmla="*/ 2420141 w 6445458"/>
              <a:gd name="connsiteY0" fmla="*/ 431682 h 4949455"/>
              <a:gd name="connsiteX1" fmla="*/ 4449865 w 6445458"/>
              <a:gd name="connsiteY1" fmla="*/ 431682 h 4949455"/>
              <a:gd name="connsiteX2" fmla="*/ 4665706 w 6445458"/>
              <a:gd name="connsiteY2" fmla="*/ 215841 h 4949455"/>
              <a:gd name="connsiteX3" fmla="*/ 4449865 w 6445458"/>
              <a:gd name="connsiteY3" fmla="*/ 0 h 4949455"/>
              <a:gd name="connsiteX4" fmla="*/ 2420141 w 6445458"/>
              <a:gd name="connsiteY4" fmla="*/ 0 h 4949455"/>
              <a:gd name="connsiteX5" fmla="*/ 2204300 w 6445458"/>
              <a:gd name="connsiteY5" fmla="*/ 215841 h 4949455"/>
              <a:gd name="connsiteX6" fmla="*/ 2420141 w 6445458"/>
              <a:gd name="connsiteY6" fmla="*/ 431682 h 4949455"/>
              <a:gd name="connsiteX7" fmla="*/ 1774952 w 6445458"/>
              <a:gd name="connsiteY7" fmla="*/ 933656 h 4949455"/>
              <a:gd name="connsiteX8" fmla="*/ 4643377 w 6445458"/>
              <a:gd name="connsiteY8" fmla="*/ 933656 h 4949455"/>
              <a:gd name="connsiteX9" fmla="*/ 4859218 w 6445458"/>
              <a:gd name="connsiteY9" fmla="*/ 717815 h 4949455"/>
              <a:gd name="connsiteX10" fmla="*/ 4643377 w 6445458"/>
              <a:gd name="connsiteY10" fmla="*/ 501974 h 4949455"/>
              <a:gd name="connsiteX11" fmla="*/ 1774952 w 6445458"/>
              <a:gd name="connsiteY11" fmla="*/ 501974 h 4949455"/>
              <a:gd name="connsiteX12" fmla="*/ 1559111 w 6445458"/>
              <a:gd name="connsiteY12" fmla="*/ 717815 h 4949455"/>
              <a:gd name="connsiteX13" fmla="*/ 1774952 w 6445458"/>
              <a:gd name="connsiteY13" fmla="*/ 933656 h 4949455"/>
              <a:gd name="connsiteX14" fmla="*/ 899786 w 6445458"/>
              <a:gd name="connsiteY14" fmla="*/ 1435631 h 4949455"/>
              <a:gd name="connsiteX15" fmla="*/ 5208590 w 6445458"/>
              <a:gd name="connsiteY15" fmla="*/ 1435631 h 4949455"/>
              <a:gd name="connsiteX16" fmla="*/ 5424431 w 6445458"/>
              <a:gd name="connsiteY16" fmla="*/ 1219790 h 4949455"/>
              <a:gd name="connsiteX17" fmla="*/ 5208590 w 6445458"/>
              <a:gd name="connsiteY17" fmla="*/ 1003949 h 4949455"/>
              <a:gd name="connsiteX18" fmla="*/ 899786 w 6445458"/>
              <a:gd name="connsiteY18" fmla="*/ 1003949 h 4949455"/>
              <a:gd name="connsiteX19" fmla="*/ 683945 w 6445458"/>
              <a:gd name="connsiteY19" fmla="*/ 1219790 h 4949455"/>
              <a:gd name="connsiteX20" fmla="*/ 899786 w 6445458"/>
              <a:gd name="connsiteY20" fmla="*/ 1435631 h 4949455"/>
              <a:gd name="connsiteX21" fmla="*/ 790389 w 6445458"/>
              <a:gd name="connsiteY21" fmla="*/ 1937605 h 4949455"/>
              <a:gd name="connsiteX22" fmla="*/ 5099193 w 6445458"/>
              <a:gd name="connsiteY22" fmla="*/ 1937605 h 4949455"/>
              <a:gd name="connsiteX23" fmla="*/ 5315034 w 6445458"/>
              <a:gd name="connsiteY23" fmla="*/ 1721764 h 4949455"/>
              <a:gd name="connsiteX24" fmla="*/ 5099193 w 6445458"/>
              <a:gd name="connsiteY24" fmla="*/ 1505923 h 4949455"/>
              <a:gd name="connsiteX25" fmla="*/ 790389 w 6445458"/>
              <a:gd name="connsiteY25" fmla="*/ 1505923 h 4949455"/>
              <a:gd name="connsiteX26" fmla="*/ 574548 w 6445458"/>
              <a:gd name="connsiteY26" fmla="*/ 1721764 h 4949455"/>
              <a:gd name="connsiteX27" fmla="*/ 790389 w 6445458"/>
              <a:gd name="connsiteY27" fmla="*/ 1937605 h 4949455"/>
              <a:gd name="connsiteX28" fmla="*/ 498667 w 6445458"/>
              <a:gd name="connsiteY28" fmla="*/ 2439580 h 4949455"/>
              <a:gd name="connsiteX29" fmla="*/ 6229617 w 6445458"/>
              <a:gd name="connsiteY29" fmla="*/ 2439580 h 4949455"/>
              <a:gd name="connsiteX30" fmla="*/ 6445458 w 6445458"/>
              <a:gd name="connsiteY30" fmla="*/ 2223739 h 4949455"/>
              <a:gd name="connsiteX31" fmla="*/ 6229617 w 6445458"/>
              <a:gd name="connsiteY31" fmla="*/ 2007898 h 4949455"/>
              <a:gd name="connsiteX32" fmla="*/ 498667 w 6445458"/>
              <a:gd name="connsiteY32" fmla="*/ 2007898 h 4949455"/>
              <a:gd name="connsiteX33" fmla="*/ 282826 w 6445458"/>
              <a:gd name="connsiteY33" fmla="*/ 2223739 h 4949455"/>
              <a:gd name="connsiteX34" fmla="*/ 498667 w 6445458"/>
              <a:gd name="connsiteY34" fmla="*/ 2439580 h 4949455"/>
              <a:gd name="connsiteX35" fmla="*/ 215841 w 6445458"/>
              <a:gd name="connsiteY35" fmla="*/ 2941554 h 4949455"/>
              <a:gd name="connsiteX36" fmla="*/ 5946791 w 6445458"/>
              <a:gd name="connsiteY36" fmla="*/ 2941554 h 4949455"/>
              <a:gd name="connsiteX37" fmla="*/ 6162632 w 6445458"/>
              <a:gd name="connsiteY37" fmla="*/ 2725713 h 4949455"/>
              <a:gd name="connsiteX38" fmla="*/ 5946791 w 6445458"/>
              <a:gd name="connsiteY38" fmla="*/ 2509872 h 4949455"/>
              <a:gd name="connsiteX39" fmla="*/ 215841 w 6445458"/>
              <a:gd name="connsiteY39" fmla="*/ 2509872 h 4949455"/>
              <a:gd name="connsiteX40" fmla="*/ 0 w 6445458"/>
              <a:gd name="connsiteY40" fmla="*/ 2725713 h 4949455"/>
              <a:gd name="connsiteX41" fmla="*/ 215841 w 6445458"/>
              <a:gd name="connsiteY41" fmla="*/ 2941554 h 4949455"/>
              <a:gd name="connsiteX42" fmla="*/ 1700678 w 6445458"/>
              <a:gd name="connsiteY42" fmla="*/ 3443529 h 4949455"/>
              <a:gd name="connsiteX43" fmla="*/ 5946790 w 6445458"/>
              <a:gd name="connsiteY43" fmla="*/ 3443529 h 4949455"/>
              <a:gd name="connsiteX44" fmla="*/ 6162631 w 6445458"/>
              <a:gd name="connsiteY44" fmla="*/ 3227688 h 4949455"/>
              <a:gd name="connsiteX45" fmla="*/ 5946790 w 6445458"/>
              <a:gd name="connsiteY45" fmla="*/ 3011847 h 4949455"/>
              <a:gd name="connsiteX46" fmla="*/ 1700678 w 6445458"/>
              <a:gd name="connsiteY46" fmla="*/ 3011847 h 4949455"/>
              <a:gd name="connsiteX47" fmla="*/ 1484837 w 6445458"/>
              <a:gd name="connsiteY47" fmla="*/ 3227688 h 4949455"/>
              <a:gd name="connsiteX48" fmla="*/ 1700678 w 6445458"/>
              <a:gd name="connsiteY48" fmla="*/ 3443529 h 4949455"/>
              <a:gd name="connsiteX49" fmla="*/ 2002111 w 6445458"/>
              <a:gd name="connsiteY49" fmla="*/ 3945504 h 4949455"/>
              <a:gd name="connsiteX50" fmla="*/ 6155189 w 6445458"/>
              <a:gd name="connsiteY50" fmla="*/ 3945504 h 4949455"/>
              <a:gd name="connsiteX51" fmla="*/ 6371030 w 6445458"/>
              <a:gd name="connsiteY51" fmla="*/ 3729663 h 4949455"/>
              <a:gd name="connsiteX52" fmla="*/ 6155189 w 6445458"/>
              <a:gd name="connsiteY52" fmla="*/ 3513822 h 4949455"/>
              <a:gd name="connsiteX53" fmla="*/ 2002111 w 6445458"/>
              <a:gd name="connsiteY53" fmla="*/ 3513822 h 4949455"/>
              <a:gd name="connsiteX54" fmla="*/ 1786270 w 6445458"/>
              <a:gd name="connsiteY54" fmla="*/ 3729663 h 4949455"/>
              <a:gd name="connsiteX55" fmla="*/ 2002111 w 6445458"/>
              <a:gd name="connsiteY55" fmla="*/ 3945504 h 4949455"/>
              <a:gd name="connsiteX56" fmla="*/ 2939903 w 6445458"/>
              <a:gd name="connsiteY56" fmla="*/ 4447478 h 4949455"/>
              <a:gd name="connsiteX57" fmla="*/ 5812821 w 6445458"/>
              <a:gd name="connsiteY57" fmla="*/ 4447478 h 4949455"/>
              <a:gd name="connsiteX58" fmla="*/ 6028662 w 6445458"/>
              <a:gd name="connsiteY58" fmla="*/ 4231637 h 4949455"/>
              <a:gd name="connsiteX59" fmla="*/ 5812821 w 6445458"/>
              <a:gd name="connsiteY59" fmla="*/ 4015796 h 4949455"/>
              <a:gd name="connsiteX60" fmla="*/ 2939903 w 6445458"/>
              <a:gd name="connsiteY60" fmla="*/ 4015796 h 4949455"/>
              <a:gd name="connsiteX61" fmla="*/ 2724062 w 6445458"/>
              <a:gd name="connsiteY61" fmla="*/ 4231637 h 4949455"/>
              <a:gd name="connsiteX62" fmla="*/ 2939903 w 6445458"/>
              <a:gd name="connsiteY62" fmla="*/ 4447478 h 4949455"/>
              <a:gd name="connsiteX63" fmla="*/ 4324262 w 6445458"/>
              <a:gd name="connsiteY63" fmla="*/ 4949455 h 4949455"/>
              <a:gd name="connsiteX64" fmla="*/ 5812820 w 6445458"/>
              <a:gd name="connsiteY64" fmla="*/ 4949455 h 4949455"/>
              <a:gd name="connsiteX65" fmla="*/ 6028661 w 6445458"/>
              <a:gd name="connsiteY65" fmla="*/ 4733614 h 4949455"/>
              <a:gd name="connsiteX66" fmla="*/ 5812820 w 6445458"/>
              <a:gd name="connsiteY66" fmla="*/ 4517773 h 4949455"/>
              <a:gd name="connsiteX67" fmla="*/ 4324262 w 6445458"/>
              <a:gd name="connsiteY67" fmla="*/ 4517773 h 4949455"/>
              <a:gd name="connsiteX68" fmla="*/ 4108421 w 6445458"/>
              <a:gd name="connsiteY68" fmla="*/ 4733614 h 4949455"/>
              <a:gd name="connsiteX69" fmla="*/ 4324262 w 6445458"/>
              <a:gd name="connsiteY69" fmla="*/ 4949455 h 4949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</a:cxnLst>
            <a:rect l="l" t="t" r="r" b="b"/>
            <a:pathLst>
              <a:path w="6445458" h="4949455">
                <a:moveTo>
                  <a:pt x="2420141" y="431682"/>
                </a:moveTo>
                <a:lnTo>
                  <a:pt x="4449865" y="431682"/>
                </a:lnTo>
                <a:cubicBezTo>
                  <a:pt x="4569071" y="431682"/>
                  <a:pt x="4665706" y="335047"/>
                  <a:pt x="4665706" y="215841"/>
                </a:cubicBezTo>
                <a:cubicBezTo>
                  <a:pt x="4665706" y="96635"/>
                  <a:pt x="4569071" y="0"/>
                  <a:pt x="4449865" y="0"/>
                </a:cubicBezTo>
                <a:lnTo>
                  <a:pt x="2420141" y="0"/>
                </a:lnTo>
                <a:cubicBezTo>
                  <a:pt x="2300935" y="0"/>
                  <a:pt x="2204300" y="96635"/>
                  <a:pt x="2204300" y="215841"/>
                </a:cubicBezTo>
                <a:cubicBezTo>
                  <a:pt x="2204300" y="335047"/>
                  <a:pt x="2300935" y="431682"/>
                  <a:pt x="2420141" y="431682"/>
                </a:cubicBezTo>
                <a:close/>
                <a:moveTo>
                  <a:pt x="1774952" y="933656"/>
                </a:moveTo>
                <a:lnTo>
                  <a:pt x="4643377" y="933656"/>
                </a:lnTo>
                <a:cubicBezTo>
                  <a:pt x="4762583" y="933656"/>
                  <a:pt x="4859218" y="837021"/>
                  <a:pt x="4859218" y="717815"/>
                </a:cubicBezTo>
                <a:cubicBezTo>
                  <a:pt x="4859218" y="598609"/>
                  <a:pt x="4762583" y="501974"/>
                  <a:pt x="4643377" y="501974"/>
                </a:cubicBezTo>
                <a:lnTo>
                  <a:pt x="1774952" y="501974"/>
                </a:lnTo>
                <a:cubicBezTo>
                  <a:pt x="1655746" y="501974"/>
                  <a:pt x="1559111" y="598609"/>
                  <a:pt x="1559111" y="717815"/>
                </a:cubicBezTo>
                <a:cubicBezTo>
                  <a:pt x="1559111" y="837021"/>
                  <a:pt x="1655746" y="933656"/>
                  <a:pt x="1774952" y="933656"/>
                </a:cubicBezTo>
                <a:close/>
                <a:moveTo>
                  <a:pt x="899786" y="1435631"/>
                </a:moveTo>
                <a:lnTo>
                  <a:pt x="5208590" y="1435631"/>
                </a:lnTo>
                <a:cubicBezTo>
                  <a:pt x="5327796" y="1435631"/>
                  <a:pt x="5424431" y="1338996"/>
                  <a:pt x="5424431" y="1219790"/>
                </a:cubicBezTo>
                <a:cubicBezTo>
                  <a:pt x="5424431" y="1100584"/>
                  <a:pt x="5327796" y="1003949"/>
                  <a:pt x="5208590" y="1003949"/>
                </a:cubicBezTo>
                <a:lnTo>
                  <a:pt x="899786" y="1003949"/>
                </a:lnTo>
                <a:cubicBezTo>
                  <a:pt x="780580" y="1003949"/>
                  <a:pt x="683945" y="1100584"/>
                  <a:pt x="683945" y="1219790"/>
                </a:cubicBezTo>
                <a:cubicBezTo>
                  <a:pt x="683945" y="1338996"/>
                  <a:pt x="780580" y="1435631"/>
                  <a:pt x="899786" y="1435631"/>
                </a:cubicBezTo>
                <a:close/>
                <a:moveTo>
                  <a:pt x="790389" y="1937605"/>
                </a:moveTo>
                <a:lnTo>
                  <a:pt x="5099193" y="1937605"/>
                </a:lnTo>
                <a:cubicBezTo>
                  <a:pt x="5218399" y="1937605"/>
                  <a:pt x="5315034" y="1840970"/>
                  <a:pt x="5315034" y="1721764"/>
                </a:cubicBezTo>
                <a:cubicBezTo>
                  <a:pt x="5315034" y="1602558"/>
                  <a:pt x="5218399" y="1505923"/>
                  <a:pt x="5099193" y="1505923"/>
                </a:cubicBezTo>
                <a:lnTo>
                  <a:pt x="790389" y="1505923"/>
                </a:lnTo>
                <a:cubicBezTo>
                  <a:pt x="671183" y="1505923"/>
                  <a:pt x="574548" y="1602558"/>
                  <a:pt x="574548" y="1721764"/>
                </a:cubicBezTo>
                <a:cubicBezTo>
                  <a:pt x="574548" y="1840970"/>
                  <a:pt x="671183" y="1937605"/>
                  <a:pt x="790389" y="1937605"/>
                </a:cubicBezTo>
                <a:close/>
                <a:moveTo>
                  <a:pt x="498667" y="2439580"/>
                </a:moveTo>
                <a:lnTo>
                  <a:pt x="6229617" y="2439580"/>
                </a:lnTo>
                <a:cubicBezTo>
                  <a:pt x="6348823" y="2439580"/>
                  <a:pt x="6445458" y="2342945"/>
                  <a:pt x="6445458" y="2223739"/>
                </a:cubicBezTo>
                <a:cubicBezTo>
                  <a:pt x="6445458" y="2104533"/>
                  <a:pt x="6348823" y="2007898"/>
                  <a:pt x="6229617" y="2007898"/>
                </a:cubicBezTo>
                <a:lnTo>
                  <a:pt x="498667" y="2007898"/>
                </a:lnTo>
                <a:cubicBezTo>
                  <a:pt x="379461" y="2007898"/>
                  <a:pt x="282826" y="2104533"/>
                  <a:pt x="282826" y="2223739"/>
                </a:cubicBezTo>
                <a:cubicBezTo>
                  <a:pt x="282826" y="2342945"/>
                  <a:pt x="379461" y="2439580"/>
                  <a:pt x="498667" y="2439580"/>
                </a:cubicBezTo>
                <a:close/>
                <a:moveTo>
                  <a:pt x="215841" y="2941554"/>
                </a:moveTo>
                <a:lnTo>
                  <a:pt x="5946791" y="2941554"/>
                </a:lnTo>
                <a:cubicBezTo>
                  <a:pt x="6065997" y="2941554"/>
                  <a:pt x="6162632" y="2844919"/>
                  <a:pt x="6162632" y="2725713"/>
                </a:cubicBezTo>
                <a:cubicBezTo>
                  <a:pt x="6162632" y="2606507"/>
                  <a:pt x="6065997" y="2509872"/>
                  <a:pt x="5946791" y="2509872"/>
                </a:cubicBezTo>
                <a:lnTo>
                  <a:pt x="215841" y="2509872"/>
                </a:lnTo>
                <a:cubicBezTo>
                  <a:pt x="96635" y="2509872"/>
                  <a:pt x="0" y="2606507"/>
                  <a:pt x="0" y="2725713"/>
                </a:cubicBezTo>
                <a:cubicBezTo>
                  <a:pt x="0" y="2844919"/>
                  <a:pt x="96635" y="2941554"/>
                  <a:pt x="215841" y="2941554"/>
                </a:cubicBezTo>
                <a:close/>
                <a:moveTo>
                  <a:pt x="1700678" y="3443529"/>
                </a:moveTo>
                <a:lnTo>
                  <a:pt x="5946790" y="3443529"/>
                </a:lnTo>
                <a:cubicBezTo>
                  <a:pt x="6065996" y="3443529"/>
                  <a:pt x="6162631" y="3346894"/>
                  <a:pt x="6162631" y="3227688"/>
                </a:cubicBezTo>
                <a:cubicBezTo>
                  <a:pt x="6162631" y="3108482"/>
                  <a:pt x="6065996" y="3011847"/>
                  <a:pt x="5946790" y="3011847"/>
                </a:cubicBezTo>
                <a:lnTo>
                  <a:pt x="1700678" y="3011847"/>
                </a:lnTo>
                <a:cubicBezTo>
                  <a:pt x="1581472" y="3011847"/>
                  <a:pt x="1484837" y="3108482"/>
                  <a:pt x="1484837" y="3227688"/>
                </a:cubicBezTo>
                <a:cubicBezTo>
                  <a:pt x="1484837" y="3346894"/>
                  <a:pt x="1581472" y="3443529"/>
                  <a:pt x="1700678" y="3443529"/>
                </a:cubicBezTo>
                <a:close/>
                <a:moveTo>
                  <a:pt x="2002111" y="3945504"/>
                </a:moveTo>
                <a:lnTo>
                  <a:pt x="6155189" y="3945504"/>
                </a:lnTo>
                <a:cubicBezTo>
                  <a:pt x="6274395" y="3945504"/>
                  <a:pt x="6371030" y="3848869"/>
                  <a:pt x="6371030" y="3729663"/>
                </a:cubicBezTo>
                <a:cubicBezTo>
                  <a:pt x="6371030" y="3610457"/>
                  <a:pt x="6274395" y="3513822"/>
                  <a:pt x="6155189" y="3513822"/>
                </a:cubicBezTo>
                <a:lnTo>
                  <a:pt x="2002111" y="3513822"/>
                </a:lnTo>
                <a:cubicBezTo>
                  <a:pt x="1882905" y="3513822"/>
                  <a:pt x="1786270" y="3610457"/>
                  <a:pt x="1786270" y="3729663"/>
                </a:cubicBezTo>
                <a:cubicBezTo>
                  <a:pt x="1786270" y="3848869"/>
                  <a:pt x="1882905" y="3945504"/>
                  <a:pt x="2002111" y="3945504"/>
                </a:cubicBezTo>
                <a:close/>
                <a:moveTo>
                  <a:pt x="2939903" y="4447478"/>
                </a:moveTo>
                <a:lnTo>
                  <a:pt x="5812821" y="4447478"/>
                </a:lnTo>
                <a:cubicBezTo>
                  <a:pt x="5932027" y="4447478"/>
                  <a:pt x="6028662" y="4350843"/>
                  <a:pt x="6028662" y="4231637"/>
                </a:cubicBezTo>
                <a:cubicBezTo>
                  <a:pt x="6028662" y="4112431"/>
                  <a:pt x="5932027" y="4015796"/>
                  <a:pt x="5812821" y="4015796"/>
                </a:cubicBezTo>
                <a:lnTo>
                  <a:pt x="2939903" y="4015796"/>
                </a:lnTo>
                <a:cubicBezTo>
                  <a:pt x="2820697" y="4015796"/>
                  <a:pt x="2724062" y="4112431"/>
                  <a:pt x="2724062" y="4231637"/>
                </a:cubicBezTo>
                <a:cubicBezTo>
                  <a:pt x="2724062" y="4350843"/>
                  <a:pt x="2820697" y="4447478"/>
                  <a:pt x="2939903" y="4447478"/>
                </a:cubicBezTo>
                <a:close/>
                <a:moveTo>
                  <a:pt x="4324262" y="4949455"/>
                </a:moveTo>
                <a:lnTo>
                  <a:pt x="5812820" y="4949455"/>
                </a:lnTo>
                <a:cubicBezTo>
                  <a:pt x="5932026" y="4949455"/>
                  <a:pt x="6028661" y="4852820"/>
                  <a:pt x="6028661" y="4733614"/>
                </a:cubicBezTo>
                <a:cubicBezTo>
                  <a:pt x="6028661" y="4614408"/>
                  <a:pt x="5932026" y="4517773"/>
                  <a:pt x="5812820" y="4517773"/>
                </a:cubicBezTo>
                <a:lnTo>
                  <a:pt x="4324262" y="4517773"/>
                </a:lnTo>
                <a:cubicBezTo>
                  <a:pt x="4205056" y="4517773"/>
                  <a:pt x="4108421" y="4614408"/>
                  <a:pt x="4108421" y="4733614"/>
                </a:cubicBezTo>
                <a:cubicBezTo>
                  <a:pt x="4108421" y="4852820"/>
                  <a:pt x="4205056" y="4949455"/>
                  <a:pt x="4324262" y="4949455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31" name="任意多边形: 形状 30">
            <a:extLst>
              <a:ext uri="{FF2B5EF4-FFF2-40B4-BE49-F238E27FC236}">
                <a16:creationId xmlns="" xmlns:a16="http://schemas.microsoft.com/office/drawing/2014/main" id="{CFCAFBC5-623A-4011-82BD-B9A61241061F}"/>
              </a:ext>
            </a:extLst>
          </p:cNvPr>
          <p:cNvSpPr/>
          <p:nvPr userDrawn="1"/>
        </p:nvSpPr>
        <p:spPr>
          <a:xfrm rot="5400000" flipV="1">
            <a:off x="-78076" y="954273"/>
            <a:ext cx="6445458" cy="4949455"/>
          </a:xfrm>
          <a:custGeom>
            <a:avLst/>
            <a:gdLst>
              <a:gd name="connsiteX0" fmla="*/ 2420141 w 6445458"/>
              <a:gd name="connsiteY0" fmla="*/ 431682 h 4949455"/>
              <a:gd name="connsiteX1" fmla="*/ 4449865 w 6445458"/>
              <a:gd name="connsiteY1" fmla="*/ 431682 h 4949455"/>
              <a:gd name="connsiteX2" fmla="*/ 4665706 w 6445458"/>
              <a:gd name="connsiteY2" fmla="*/ 215841 h 4949455"/>
              <a:gd name="connsiteX3" fmla="*/ 4449865 w 6445458"/>
              <a:gd name="connsiteY3" fmla="*/ 0 h 4949455"/>
              <a:gd name="connsiteX4" fmla="*/ 2420141 w 6445458"/>
              <a:gd name="connsiteY4" fmla="*/ 0 h 4949455"/>
              <a:gd name="connsiteX5" fmla="*/ 2204300 w 6445458"/>
              <a:gd name="connsiteY5" fmla="*/ 215841 h 4949455"/>
              <a:gd name="connsiteX6" fmla="*/ 2420141 w 6445458"/>
              <a:gd name="connsiteY6" fmla="*/ 431682 h 4949455"/>
              <a:gd name="connsiteX7" fmla="*/ 1774952 w 6445458"/>
              <a:gd name="connsiteY7" fmla="*/ 933656 h 4949455"/>
              <a:gd name="connsiteX8" fmla="*/ 4643377 w 6445458"/>
              <a:gd name="connsiteY8" fmla="*/ 933656 h 4949455"/>
              <a:gd name="connsiteX9" fmla="*/ 4859218 w 6445458"/>
              <a:gd name="connsiteY9" fmla="*/ 717815 h 4949455"/>
              <a:gd name="connsiteX10" fmla="*/ 4643377 w 6445458"/>
              <a:gd name="connsiteY10" fmla="*/ 501974 h 4949455"/>
              <a:gd name="connsiteX11" fmla="*/ 1774952 w 6445458"/>
              <a:gd name="connsiteY11" fmla="*/ 501974 h 4949455"/>
              <a:gd name="connsiteX12" fmla="*/ 1559111 w 6445458"/>
              <a:gd name="connsiteY12" fmla="*/ 717815 h 4949455"/>
              <a:gd name="connsiteX13" fmla="*/ 1774952 w 6445458"/>
              <a:gd name="connsiteY13" fmla="*/ 933656 h 4949455"/>
              <a:gd name="connsiteX14" fmla="*/ 899786 w 6445458"/>
              <a:gd name="connsiteY14" fmla="*/ 1435631 h 4949455"/>
              <a:gd name="connsiteX15" fmla="*/ 5208590 w 6445458"/>
              <a:gd name="connsiteY15" fmla="*/ 1435631 h 4949455"/>
              <a:gd name="connsiteX16" fmla="*/ 5424431 w 6445458"/>
              <a:gd name="connsiteY16" fmla="*/ 1219790 h 4949455"/>
              <a:gd name="connsiteX17" fmla="*/ 5208590 w 6445458"/>
              <a:gd name="connsiteY17" fmla="*/ 1003949 h 4949455"/>
              <a:gd name="connsiteX18" fmla="*/ 899786 w 6445458"/>
              <a:gd name="connsiteY18" fmla="*/ 1003949 h 4949455"/>
              <a:gd name="connsiteX19" fmla="*/ 683945 w 6445458"/>
              <a:gd name="connsiteY19" fmla="*/ 1219790 h 4949455"/>
              <a:gd name="connsiteX20" fmla="*/ 899786 w 6445458"/>
              <a:gd name="connsiteY20" fmla="*/ 1435631 h 4949455"/>
              <a:gd name="connsiteX21" fmla="*/ 790389 w 6445458"/>
              <a:gd name="connsiteY21" fmla="*/ 1937605 h 4949455"/>
              <a:gd name="connsiteX22" fmla="*/ 5099193 w 6445458"/>
              <a:gd name="connsiteY22" fmla="*/ 1937605 h 4949455"/>
              <a:gd name="connsiteX23" fmla="*/ 5315034 w 6445458"/>
              <a:gd name="connsiteY23" fmla="*/ 1721764 h 4949455"/>
              <a:gd name="connsiteX24" fmla="*/ 5099193 w 6445458"/>
              <a:gd name="connsiteY24" fmla="*/ 1505923 h 4949455"/>
              <a:gd name="connsiteX25" fmla="*/ 790389 w 6445458"/>
              <a:gd name="connsiteY25" fmla="*/ 1505923 h 4949455"/>
              <a:gd name="connsiteX26" fmla="*/ 574548 w 6445458"/>
              <a:gd name="connsiteY26" fmla="*/ 1721764 h 4949455"/>
              <a:gd name="connsiteX27" fmla="*/ 790389 w 6445458"/>
              <a:gd name="connsiteY27" fmla="*/ 1937605 h 4949455"/>
              <a:gd name="connsiteX28" fmla="*/ 498667 w 6445458"/>
              <a:gd name="connsiteY28" fmla="*/ 2439580 h 4949455"/>
              <a:gd name="connsiteX29" fmla="*/ 6229617 w 6445458"/>
              <a:gd name="connsiteY29" fmla="*/ 2439580 h 4949455"/>
              <a:gd name="connsiteX30" fmla="*/ 6445458 w 6445458"/>
              <a:gd name="connsiteY30" fmla="*/ 2223739 h 4949455"/>
              <a:gd name="connsiteX31" fmla="*/ 6229617 w 6445458"/>
              <a:gd name="connsiteY31" fmla="*/ 2007898 h 4949455"/>
              <a:gd name="connsiteX32" fmla="*/ 498667 w 6445458"/>
              <a:gd name="connsiteY32" fmla="*/ 2007898 h 4949455"/>
              <a:gd name="connsiteX33" fmla="*/ 282826 w 6445458"/>
              <a:gd name="connsiteY33" fmla="*/ 2223739 h 4949455"/>
              <a:gd name="connsiteX34" fmla="*/ 498667 w 6445458"/>
              <a:gd name="connsiteY34" fmla="*/ 2439580 h 4949455"/>
              <a:gd name="connsiteX35" fmla="*/ 215841 w 6445458"/>
              <a:gd name="connsiteY35" fmla="*/ 2941554 h 4949455"/>
              <a:gd name="connsiteX36" fmla="*/ 5946791 w 6445458"/>
              <a:gd name="connsiteY36" fmla="*/ 2941554 h 4949455"/>
              <a:gd name="connsiteX37" fmla="*/ 6162632 w 6445458"/>
              <a:gd name="connsiteY37" fmla="*/ 2725713 h 4949455"/>
              <a:gd name="connsiteX38" fmla="*/ 5946791 w 6445458"/>
              <a:gd name="connsiteY38" fmla="*/ 2509872 h 4949455"/>
              <a:gd name="connsiteX39" fmla="*/ 215841 w 6445458"/>
              <a:gd name="connsiteY39" fmla="*/ 2509872 h 4949455"/>
              <a:gd name="connsiteX40" fmla="*/ 0 w 6445458"/>
              <a:gd name="connsiteY40" fmla="*/ 2725713 h 4949455"/>
              <a:gd name="connsiteX41" fmla="*/ 215841 w 6445458"/>
              <a:gd name="connsiteY41" fmla="*/ 2941554 h 4949455"/>
              <a:gd name="connsiteX42" fmla="*/ 1700678 w 6445458"/>
              <a:gd name="connsiteY42" fmla="*/ 3443529 h 4949455"/>
              <a:gd name="connsiteX43" fmla="*/ 5946790 w 6445458"/>
              <a:gd name="connsiteY43" fmla="*/ 3443529 h 4949455"/>
              <a:gd name="connsiteX44" fmla="*/ 6162631 w 6445458"/>
              <a:gd name="connsiteY44" fmla="*/ 3227688 h 4949455"/>
              <a:gd name="connsiteX45" fmla="*/ 5946790 w 6445458"/>
              <a:gd name="connsiteY45" fmla="*/ 3011847 h 4949455"/>
              <a:gd name="connsiteX46" fmla="*/ 1700678 w 6445458"/>
              <a:gd name="connsiteY46" fmla="*/ 3011847 h 4949455"/>
              <a:gd name="connsiteX47" fmla="*/ 1484837 w 6445458"/>
              <a:gd name="connsiteY47" fmla="*/ 3227688 h 4949455"/>
              <a:gd name="connsiteX48" fmla="*/ 1700678 w 6445458"/>
              <a:gd name="connsiteY48" fmla="*/ 3443529 h 4949455"/>
              <a:gd name="connsiteX49" fmla="*/ 2002111 w 6445458"/>
              <a:gd name="connsiteY49" fmla="*/ 3945504 h 4949455"/>
              <a:gd name="connsiteX50" fmla="*/ 6155189 w 6445458"/>
              <a:gd name="connsiteY50" fmla="*/ 3945504 h 4949455"/>
              <a:gd name="connsiteX51" fmla="*/ 6371030 w 6445458"/>
              <a:gd name="connsiteY51" fmla="*/ 3729663 h 4949455"/>
              <a:gd name="connsiteX52" fmla="*/ 6155189 w 6445458"/>
              <a:gd name="connsiteY52" fmla="*/ 3513822 h 4949455"/>
              <a:gd name="connsiteX53" fmla="*/ 2002111 w 6445458"/>
              <a:gd name="connsiteY53" fmla="*/ 3513822 h 4949455"/>
              <a:gd name="connsiteX54" fmla="*/ 1786270 w 6445458"/>
              <a:gd name="connsiteY54" fmla="*/ 3729663 h 4949455"/>
              <a:gd name="connsiteX55" fmla="*/ 2002111 w 6445458"/>
              <a:gd name="connsiteY55" fmla="*/ 3945504 h 4949455"/>
              <a:gd name="connsiteX56" fmla="*/ 2939903 w 6445458"/>
              <a:gd name="connsiteY56" fmla="*/ 4447478 h 4949455"/>
              <a:gd name="connsiteX57" fmla="*/ 5812821 w 6445458"/>
              <a:gd name="connsiteY57" fmla="*/ 4447478 h 4949455"/>
              <a:gd name="connsiteX58" fmla="*/ 6028662 w 6445458"/>
              <a:gd name="connsiteY58" fmla="*/ 4231637 h 4949455"/>
              <a:gd name="connsiteX59" fmla="*/ 5812821 w 6445458"/>
              <a:gd name="connsiteY59" fmla="*/ 4015796 h 4949455"/>
              <a:gd name="connsiteX60" fmla="*/ 2939903 w 6445458"/>
              <a:gd name="connsiteY60" fmla="*/ 4015796 h 4949455"/>
              <a:gd name="connsiteX61" fmla="*/ 2724062 w 6445458"/>
              <a:gd name="connsiteY61" fmla="*/ 4231637 h 4949455"/>
              <a:gd name="connsiteX62" fmla="*/ 2939903 w 6445458"/>
              <a:gd name="connsiteY62" fmla="*/ 4447478 h 4949455"/>
              <a:gd name="connsiteX63" fmla="*/ 4324262 w 6445458"/>
              <a:gd name="connsiteY63" fmla="*/ 4949455 h 4949455"/>
              <a:gd name="connsiteX64" fmla="*/ 5812820 w 6445458"/>
              <a:gd name="connsiteY64" fmla="*/ 4949455 h 4949455"/>
              <a:gd name="connsiteX65" fmla="*/ 6028661 w 6445458"/>
              <a:gd name="connsiteY65" fmla="*/ 4733614 h 4949455"/>
              <a:gd name="connsiteX66" fmla="*/ 5812820 w 6445458"/>
              <a:gd name="connsiteY66" fmla="*/ 4517773 h 4949455"/>
              <a:gd name="connsiteX67" fmla="*/ 4324262 w 6445458"/>
              <a:gd name="connsiteY67" fmla="*/ 4517773 h 4949455"/>
              <a:gd name="connsiteX68" fmla="*/ 4108421 w 6445458"/>
              <a:gd name="connsiteY68" fmla="*/ 4733614 h 4949455"/>
              <a:gd name="connsiteX69" fmla="*/ 4324262 w 6445458"/>
              <a:gd name="connsiteY69" fmla="*/ 4949455 h 4949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</a:cxnLst>
            <a:rect l="l" t="t" r="r" b="b"/>
            <a:pathLst>
              <a:path w="6445458" h="4949455">
                <a:moveTo>
                  <a:pt x="2420141" y="431682"/>
                </a:moveTo>
                <a:lnTo>
                  <a:pt x="4449865" y="431682"/>
                </a:lnTo>
                <a:cubicBezTo>
                  <a:pt x="4569071" y="431682"/>
                  <a:pt x="4665706" y="335047"/>
                  <a:pt x="4665706" y="215841"/>
                </a:cubicBezTo>
                <a:cubicBezTo>
                  <a:pt x="4665706" y="96635"/>
                  <a:pt x="4569071" y="0"/>
                  <a:pt x="4449865" y="0"/>
                </a:cubicBezTo>
                <a:lnTo>
                  <a:pt x="2420141" y="0"/>
                </a:lnTo>
                <a:cubicBezTo>
                  <a:pt x="2300935" y="0"/>
                  <a:pt x="2204300" y="96635"/>
                  <a:pt x="2204300" y="215841"/>
                </a:cubicBezTo>
                <a:cubicBezTo>
                  <a:pt x="2204300" y="335047"/>
                  <a:pt x="2300935" y="431682"/>
                  <a:pt x="2420141" y="431682"/>
                </a:cubicBezTo>
                <a:close/>
                <a:moveTo>
                  <a:pt x="1774952" y="933656"/>
                </a:moveTo>
                <a:lnTo>
                  <a:pt x="4643377" y="933656"/>
                </a:lnTo>
                <a:cubicBezTo>
                  <a:pt x="4762583" y="933656"/>
                  <a:pt x="4859218" y="837021"/>
                  <a:pt x="4859218" y="717815"/>
                </a:cubicBezTo>
                <a:cubicBezTo>
                  <a:pt x="4859218" y="598609"/>
                  <a:pt x="4762583" y="501974"/>
                  <a:pt x="4643377" y="501974"/>
                </a:cubicBezTo>
                <a:lnTo>
                  <a:pt x="1774952" y="501974"/>
                </a:lnTo>
                <a:cubicBezTo>
                  <a:pt x="1655746" y="501974"/>
                  <a:pt x="1559111" y="598609"/>
                  <a:pt x="1559111" y="717815"/>
                </a:cubicBezTo>
                <a:cubicBezTo>
                  <a:pt x="1559111" y="837021"/>
                  <a:pt x="1655746" y="933656"/>
                  <a:pt x="1774952" y="933656"/>
                </a:cubicBezTo>
                <a:close/>
                <a:moveTo>
                  <a:pt x="899786" y="1435631"/>
                </a:moveTo>
                <a:lnTo>
                  <a:pt x="5208590" y="1435631"/>
                </a:lnTo>
                <a:cubicBezTo>
                  <a:pt x="5327796" y="1435631"/>
                  <a:pt x="5424431" y="1338996"/>
                  <a:pt x="5424431" y="1219790"/>
                </a:cubicBezTo>
                <a:cubicBezTo>
                  <a:pt x="5424431" y="1100584"/>
                  <a:pt x="5327796" y="1003949"/>
                  <a:pt x="5208590" y="1003949"/>
                </a:cubicBezTo>
                <a:lnTo>
                  <a:pt x="899786" y="1003949"/>
                </a:lnTo>
                <a:cubicBezTo>
                  <a:pt x="780580" y="1003949"/>
                  <a:pt x="683945" y="1100584"/>
                  <a:pt x="683945" y="1219790"/>
                </a:cubicBezTo>
                <a:cubicBezTo>
                  <a:pt x="683945" y="1338996"/>
                  <a:pt x="780580" y="1435631"/>
                  <a:pt x="899786" y="1435631"/>
                </a:cubicBezTo>
                <a:close/>
                <a:moveTo>
                  <a:pt x="790389" y="1937605"/>
                </a:moveTo>
                <a:lnTo>
                  <a:pt x="5099193" y="1937605"/>
                </a:lnTo>
                <a:cubicBezTo>
                  <a:pt x="5218399" y="1937605"/>
                  <a:pt x="5315034" y="1840970"/>
                  <a:pt x="5315034" y="1721764"/>
                </a:cubicBezTo>
                <a:cubicBezTo>
                  <a:pt x="5315034" y="1602558"/>
                  <a:pt x="5218399" y="1505923"/>
                  <a:pt x="5099193" y="1505923"/>
                </a:cubicBezTo>
                <a:lnTo>
                  <a:pt x="790389" y="1505923"/>
                </a:lnTo>
                <a:cubicBezTo>
                  <a:pt x="671183" y="1505923"/>
                  <a:pt x="574548" y="1602558"/>
                  <a:pt x="574548" y="1721764"/>
                </a:cubicBezTo>
                <a:cubicBezTo>
                  <a:pt x="574548" y="1840970"/>
                  <a:pt x="671183" y="1937605"/>
                  <a:pt x="790389" y="1937605"/>
                </a:cubicBezTo>
                <a:close/>
                <a:moveTo>
                  <a:pt x="498667" y="2439580"/>
                </a:moveTo>
                <a:lnTo>
                  <a:pt x="6229617" y="2439580"/>
                </a:lnTo>
                <a:cubicBezTo>
                  <a:pt x="6348823" y="2439580"/>
                  <a:pt x="6445458" y="2342945"/>
                  <a:pt x="6445458" y="2223739"/>
                </a:cubicBezTo>
                <a:cubicBezTo>
                  <a:pt x="6445458" y="2104533"/>
                  <a:pt x="6348823" y="2007898"/>
                  <a:pt x="6229617" y="2007898"/>
                </a:cubicBezTo>
                <a:lnTo>
                  <a:pt x="498667" y="2007898"/>
                </a:lnTo>
                <a:cubicBezTo>
                  <a:pt x="379461" y="2007898"/>
                  <a:pt x="282826" y="2104533"/>
                  <a:pt x="282826" y="2223739"/>
                </a:cubicBezTo>
                <a:cubicBezTo>
                  <a:pt x="282826" y="2342945"/>
                  <a:pt x="379461" y="2439580"/>
                  <a:pt x="498667" y="2439580"/>
                </a:cubicBezTo>
                <a:close/>
                <a:moveTo>
                  <a:pt x="215841" y="2941554"/>
                </a:moveTo>
                <a:lnTo>
                  <a:pt x="5946791" y="2941554"/>
                </a:lnTo>
                <a:cubicBezTo>
                  <a:pt x="6065997" y="2941554"/>
                  <a:pt x="6162632" y="2844919"/>
                  <a:pt x="6162632" y="2725713"/>
                </a:cubicBezTo>
                <a:cubicBezTo>
                  <a:pt x="6162632" y="2606507"/>
                  <a:pt x="6065997" y="2509872"/>
                  <a:pt x="5946791" y="2509872"/>
                </a:cubicBezTo>
                <a:lnTo>
                  <a:pt x="215841" y="2509872"/>
                </a:lnTo>
                <a:cubicBezTo>
                  <a:pt x="96635" y="2509872"/>
                  <a:pt x="0" y="2606507"/>
                  <a:pt x="0" y="2725713"/>
                </a:cubicBezTo>
                <a:cubicBezTo>
                  <a:pt x="0" y="2844919"/>
                  <a:pt x="96635" y="2941554"/>
                  <a:pt x="215841" y="2941554"/>
                </a:cubicBezTo>
                <a:close/>
                <a:moveTo>
                  <a:pt x="1700678" y="3443529"/>
                </a:moveTo>
                <a:lnTo>
                  <a:pt x="5946790" y="3443529"/>
                </a:lnTo>
                <a:cubicBezTo>
                  <a:pt x="6065996" y="3443529"/>
                  <a:pt x="6162631" y="3346894"/>
                  <a:pt x="6162631" y="3227688"/>
                </a:cubicBezTo>
                <a:cubicBezTo>
                  <a:pt x="6162631" y="3108482"/>
                  <a:pt x="6065996" y="3011847"/>
                  <a:pt x="5946790" y="3011847"/>
                </a:cubicBezTo>
                <a:lnTo>
                  <a:pt x="1700678" y="3011847"/>
                </a:lnTo>
                <a:cubicBezTo>
                  <a:pt x="1581472" y="3011847"/>
                  <a:pt x="1484837" y="3108482"/>
                  <a:pt x="1484837" y="3227688"/>
                </a:cubicBezTo>
                <a:cubicBezTo>
                  <a:pt x="1484837" y="3346894"/>
                  <a:pt x="1581472" y="3443529"/>
                  <a:pt x="1700678" y="3443529"/>
                </a:cubicBezTo>
                <a:close/>
                <a:moveTo>
                  <a:pt x="2002111" y="3945504"/>
                </a:moveTo>
                <a:lnTo>
                  <a:pt x="6155189" y="3945504"/>
                </a:lnTo>
                <a:cubicBezTo>
                  <a:pt x="6274395" y="3945504"/>
                  <a:pt x="6371030" y="3848869"/>
                  <a:pt x="6371030" y="3729663"/>
                </a:cubicBezTo>
                <a:cubicBezTo>
                  <a:pt x="6371030" y="3610457"/>
                  <a:pt x="6274395" y="3513822"/>
                  <a:pt x="6155189" y="3513822"/>
                </a:cubicBezTo>
                <a:lnTo>
                  <a:pt x="2002111" y="3513822"/>
                </a:lnTo>
                <a:cubicBezTo>
                  <a:pt x="1882905" y="3513822"/>
                  <a:pt x="1786270" y="3610457"/>
                  <a:pt x="1786270" y="3729663"/>
                </a:cubicBezTo>
                <a:cubicBezTo>
                  <a:pt x="1786270" y="3848869"/>
                  <a:pt x="1882905" y="3945504"/>
                  <a:pt x="2002111" y="3945504"/>
                </a:cubicBezTo>
                <a:close/>
                <a:moveTo>
                  <a:pt x="2939903" y="4447478"/>
                </a:moveTo>
                <a:lnTo>
                  <a:pt x="5812821" y="4447478"/>
                </a:lnTo>
                <a:cubicBezTo>
                  <a:pt x="5932027" y="4447478"/>
                  <a:pt x="6028662" y="4350843"/>
                  <a:pt x="6028662" y="4231637"/>
                </a:cubicBezTo>
                <a:cubicBezTo>
                  <a:pt x="6028662" y="4112431"/>
                  <a:pt x="5932027" y="4015796"/>
                  <a:pt x="5812821" y="4015796"/>
                </a:cubicBezTo>
                <a:lnTo>
                  <a:pt x="2939903" y="4015796"/>
                </a:lnTo>
                <a:cubicBezTo>
                  <a:pt x="2820697" y="4015796"/>
                  <a:pt x="2724062" y="4112431"/>
                  <a:pt x="2724062" y="4231637"/>
                </a:cubicBezTo>
                <a:cubicBezTo>
                  <a:pt x="2724062" y="4350843"/>
                  <a:pt x="2820697" y="4447478"/>
                  <a:pt x="2939903" y="4447478"/>
                </a:cubicBezTo>
                <a:close/>
                <a:moveTo>
                  <a:pt x="4324262" y="4949455"/>
                </a:moveTo>
                <a:lnTo>
                  <a:pt x="5812820" y="4949455"/>
                </a:lnTo>
                <a:cubicBezTo>
                  <a:pt x="5932026" y="4949455"/>
                  <a:pt x="6028661" y="4852820"/>
                  <a:pt x="6028661" y="4733614"/>
                </a:cubicBezTo>
                <a:cubicBezTo>
                  <a:pt x="6028661" y="4614408"/>
                  <a:pt x="5932026" y="4517773"/>
                  <a:pt x="5812820" y="4517773"/>
                </a:cubicBezTo>
                <a:lnTo>
                  <a:pt x="4324262" y="4517773"/>
                </a:lnTo>
                <a:cubicBezTo>
                  <a:pt x="4205056" y="4517773"/>
                  <a:pt x="4108421" y="4614408"/>
                  <a:pt x="4108421" y="4733614"/>
                </a:cubicBezTo>
                <a:cubicBezTo>
                  <a:pt x="4108421" y="4852820"/>
                  <a:pt x="4205056" y="4949455"/>
                  <a:pt x="4324262" y="4949455"/>
                </a:cubicBezTo>
                <a:close/>
              </a:path>
            </a:pathLst>
          </a:custGeom>
          <a:blipFill dpi="0" rotWithShape="0">
            <a:blip r:embed="rId2"/>
            <a:srcRect/>
            <a:stretch>
              <a:fillRect t="-47707" b="-4770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标题 1">
            <a:extLst>
              <a:ext uri="{FF2B5EF4-FFF2-40B4-BE49-F238E27FC236}">
                <a16:creationId xmlns="" xmlns:a16="http://schemas.microsoft.com/office/drawing/2014/main" id="{096813A2-1D5F-498A-A292-B55E9A84CBD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33683" y="2049463"/>
            <a:ext cx="5088392" cy="1621509"/>
          </a:xfrm>
        </p:spPr>
        <p:txBody>
          <a:bodyPr anchor="b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Conclusion</a:t>
            </a:r>
            <a:endParaRPr lang="zh-CN" altLang="en-US" dirty="0"/>
          </a:p>
        </p:txBody>
      </p:sp>
      <p:sp>
        <p:nvSpPr>
          <p:cNvPr id="8" name="文本占位符 62">
            <a:extLst>
              <a:ext uri="{FF2B5EF4-FFF2-40B4-BE49-F238E27FC236}">
                <a16:creationId xmlns="" xmlns:a16="http://schemas.microsoft.com/office/drawing/2014/main" id="{02E4C2AC-C212-4733-979C-02109AA335E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33683" y="4355699"/>
            <a:ext cx="5088392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buNone/>
              <a:defRPr lang="zh-CN" altLang="en-US" sz="1500" smtClean="0">
                <a:solidFill>
                  <a:schemeClr val="tx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marL="228589" marR="0" lvl="0" indent="-228589" fontAlgn="auto">
              <a:spcAft>
                <a:spcPts val="0"/>
              </a:spcAft>
              <a:buClrTx/>
              <a:buSzTx/>
              <a:tabLst/>
            </a:pPr>
            <a:r>
              <a:rPr lang="en-US" altLang="zh-CN" dirty="0"/>
              <a:t>Data</a:t>
            </a:r>
          </a:p>
        </p:txBody>
      </p:sp>
      <p:sp>
        <p:nvSpPr>
          <p:cNvPr id="9" name="文本占位符 13">
            <a:extLst>
              <a:ext uri="{FF2B5EF4-FFF2-40B4-BE49-F238E27FC236}">
                <a16:creationId xmlns="" xmlns:a16="http://schemas.microsoft.com/office/drawing/2014/main" id="{3B66BDD1-5AA9-43A3-86C3-C1BDC61FA13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433684" y="4059428"/>
            <a:ext cx="5088392" cy="296271"/>
          </a:xfrm>
        </p:spPr>
        <p:txBody>
          <a:bodyPr vert="horz" anchor="ctr">
            <a:noAutofit/>
          </a:bodyPr>
          <a:lstStyle>
            <a:lvl1pPr marL="0" indent="0" algn="l">
              <a:buNone/>
              <a:defRPr sz="1500" b="0">
                <a:solidFill>
                  <a:schemeClr val="tx1"/>
                </a:solidFill>
              </a:defRPr>
            </a:lvl1pPr>
            <a:lvl2pPr marL="457177" indent="0">
              <a:buNone/>
              <a:defRPr/>
            </a:lvl2pPr>
            <a:lvl3pPr marL="914353" indent="0">
              <a:buNone/>
              <a:defRPr/>
            </a:lvl3pPr>
            <a:lvl4pPr marL="1371531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en-US" altLang="zh-CN" dirty="0"/>
              <a:t>Signature</a:t>
            </a:r>
          </a:p>
        </p:txBody>
      </p:sp>
    </p:spTree>
    <p:extLst>
      <p:ext uri="{BB962C8B-B14F-4D97-AF65-F5344CB8AC3E}">
        <p14:creationId xmlns:p14="http://schemas.microsoft.com/office/powerpoint/2010/main" val="23786584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713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模板使用技巧</a:t>
            </a:r>
            <a:r>
              <a:rPr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 1</a:t>
            </a:r>
            <a:endParaRPr lang="zh-CN" altLang="en-US" sz="180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="" xmlns:a16="http://schemas.microsoft.com/office/drawing/2014/main" id="{67B43CCB-1998-4484-B269-9ACB654ACB71}"/>
              </a:ext>
            </a:extLst>
          </p:cNvPr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一键调整模板颜色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="" xmlns:a16="http://schemas.microsoft.com/office/drawing/2014/main" id="{CF1532F4-AF97-400D-84E6-F00D2B3D35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1" name="图片 10">
            <a:extLst>
              <a:ext uri="{FF2B5EF4-FFF2-40B4-BE49-F238E27FC236}">
                <a16:creationId xmlns="" xmlns:a16="http://schemas.microsoft.com/office/drawing/2014/main" id="{CA7E11C8-4335-45B0-A270-313A25ABC63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0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2" name="文本框 11">
            <a:extLst>
              <a:ext uri="{FF2B5EF4-FFF2-40B4-BE49-F238E27FC236}">
                <a16:creationId xmlns="" xmlns:a16="http://schemas.microsoft.com/office/drawing/2014/main" id="{45615889-3ACE-4C91-970F-789D759EAC1E}"/>
              </a:ext>
            </a:extLst>
          </p:cNvPr>
          <p:cNvSpPr txBox="1"/>
          <p:nvPr userDrawn="1"/>
        </p:nvSpPr>
        <p:spPr>
          <a:xfrm>
            <a:off x="333477" y="6061002"/>
            <a:ext cx="31838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选择“设计”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“变体”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“颜色”；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="" xmlns:a16="http://schemas.microsoft.com/office/drawing/2014/main" id="{CD19D40D-978A-4E04-8450-F6DC61B85399}"/>
              </a:ext>
            </a:extLst>
          </p:cNvPr>
          <p:cNvSpPr txBox="1"/>
          <p:nvPr userDrawn="1"/>
        </p:nvSpPr>
        <p:spPr>
          <a:xfrm>
            <a:off x="6360651" y="6061002"/>
            <a:ext cx="45624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选择你喜欢的颜色搭配，模板一秒调整为你选颜色。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="" xmlns:a16="http://schemas.microsoft.com/office/drawing/2014/main" id="{299860AF-0C43-4649-A586-85D19517B6F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005928" y="2609333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图片 14">
            <a:extLst>
              <a:ext uri="{FF2B5EF4-FFF2-40B4-BE49-F238E27FC236}">
                <a16:creationId xmlns="" xmlns:a16="http://schemas.microsoft.com/office/drawing/2014/main" id="{A6130A4D-8EC7-4AC1-B434-55DC6910286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787853" y="42571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061869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="" xmlns:a16="http://schemas.microsoft.com/office/drawing/2014/main" id="{554DB237-C74A-4BA8-A097-6A053DD3C747}"/>
              </a:ext>
            </a:extLst>
          </p:cNvPr>
          <p:cNvSpPr/>
          <p:nvPr userDrawn="1"/>
        </p:nvSpPr>
        <p:spPr>
          <a:xfrm>
            <a:off x="440603" y="759873"/>
            <a:ext cx="17508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模板使用技巧</a:t>
            </a:r>
            <a:r>
              <a:rPr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 2</a:t>
            </a:r>
            <a:endParaRPr lang="zh-CN" altLang="en-US" sz="180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="" xmlns:a16="http://schemas.microsoft.com/office/drawing/2014/main" id="{4172DAD1-F67C-4AB8-ACEF-004237CB3D3F}"/>
              </a:ext>
            </a:extLst>
          </p:cNvPr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="" xmlns:a16="http://schemas.microsoft.com/office/drawing/2014/main" id="{F300B558-79C0-475E-84A0-11700A36CA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6" name="图片 5">
            <a:extLst>
              <a:ext uri="{FF2B5EF4-FFF2-40B4-BE49-F238E27FC236}">
                <a16:creationId xmlns="" xmlns:a16="http://schemas.microsoft.com/office/drawing/2014/main" id="{ADFDE997-A67B-4FD0-B6AC-78D1EFE6348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1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7" name="文本框 6">
            <a:extLst>
              <a:ext uri="{FF2B5EF4-FFF2-40B4-BE49-F238E27FC236}">
                <a16:creationId xmlns="" xmlns:a16="http://schemas.microsoft.com/office/drawing/2014/main" id="{3E1E676E-E869-48CE-BFB9-1C7FC981B376}"/>
              </a:ext>
            </a:extLst>
          </p:cNvPr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随时添加模板样式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="" xmlns:a16="http://schemas.microsoft.com/office/drawing/2014/main" id="{7768A42A-9DCD-4784-A3EF-F1D80ADC183F}"/>
              </a:ext>
            </a:extLst>
          </p:cNvPr>
          <p:cNvSpPr txBox="1"/>
          <p:nvPr userDrawn="1"/>
        </p:nvSpPr>
        <p:spPr>
          <a:xfrm>
            <a:off x="333477" y="6061002"/>
            <a:ext cx="30107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选择“开始”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“新建幻灯片”；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="" xmlns:a16="http://schemas.microsoft.com/office/drawing/2014/main" id="{BF8689A3-CABF-445F-829F-6396154A55D1}"/>
              </a:ext>
            </a:extLst>
          </p:cNvPr>
          <p:cNvSpPr txBox="1"/>
          <p:nvPr userDrawn="1"/>
        </p:nvSpPr>
        <p:spPr>
          <a:xfrm>
            <a:off x="6360651" y="6061002"/>
            <a:ext cx="52565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选择你需要的页面，如封面页，目录页，副标题页，内容页等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="" xmlns:a16="http://schemas.microsoft.com/office/drawing/2014/main" id="{D7C9996A-24BA-4EE9-BA5A-589E1841918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00878" y="24283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790160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关注微软Office文档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="" xmlns:a16="http://schemas.microsoft.com/office/drawing/2014/main" id="{F3BB9638-2D2F-48B1-A8CF-673B237DCC17}"/>
              </a:ext>
            </a:extLst>
          </p:cNvPr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: 圆角 3">
            <a:extLst>
              <a:ext uri="{FF2B5EF4-FFF2-40B4-BE49-F238E27FC236}">
                <a16:creationId xmlns="" xmlns:a16="http://schemas.microsoft.com/office/drawing/2014/main" id="{120C7C91-35F0-46E5-B511-2314CED2655F}"/>
              </a:ext>
            </a:extLst>
          </p:cNvPr>
          <p:cNvSpPr/>
          <p:nvPr userDrawn="1"/>
        </p:nvSpPr>
        <p:spPr>
          <a:xfrm>
            <a:off x="1079465" y="1527629"/>
            <a:ext cx="3802742" cy="3802742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 descr="图片包含 纵横字谜, 文字&#10;&#10;已生成极高可信度的说明">
            <a:extLst>
              <a:ext uri="{FF2B5EF4-FFF2-40B4-BE49-F238E27FC236}">
                <a16:creationId xmlns="" xmlns:a16="http://schemas.microsoft.com/office/drawing/2014/main" id="{25779B21-3BC1-4E47-8650-6B0E785B51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08065" y="1756229"/>
            <a:ext cx="3345542" cy="334554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="" xmlns:a16="http://schemas.microsoft.com/office/drawing/2014/main" id="{343024A3-25F7-4B9A-9876-36F35421F6E6}"/>
              </a:ext>
            </a:extLst>
          </p:cNvPr>
          <p:cNvSpPr txBox="1"/>
          <p:nvPr userDrawn="1"/>
        </p:nvSpPr>
        <p:spPr>
          <a:xfrm>
            <a:off x="5239657" y="1566506"/>
            <a:ext cx="6013185" cy="35492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办公模板更新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微软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微信扫码关注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「 微软</a:t>
            </a:r>
            <a:r>
              <a:rPr lang="en-US" altLang="zh-CN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」服务号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7" name="图片 6">
            <a:hlinkClick r:id="rId3"/>
            <a:extLst>
              <a:ext uri="{FF2B5EF4-FFF2-40B4-BE49-F238E27FC236}">
                <a16:creationId xmlns="" xmlns:a16="http://schemas.microsoft.com/office/drawing/2014/main" id="{5524D02C-49CE-4D3D-8B89-07CEC3966F4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0875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theme" Target="../theme/theme2.xml"/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占位符 1">
            <a:extLst>
              <a:ext uri="{FF2B5EF4-FFF2-40B4-BE49-F238E27FC236}">
                <a16:creationId xmlns="" xmlns:a16="http://schemas.microsoft.com/office/drawing/2014/main" id="{A1A59B29-7E58-469C-9E07-49FD4D78C7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9" name="文本占位符 2">
            <a:extLst>
              <a:ext uri="{FF2B5EF4-FFF2-40B4-BE49-F238E27FC236}">
                <a16:creationId xmlns="" xmlns:a16="http://schemas.microsoft.com/office/drawing/2014/main" id="{FDAEAFDE-2AFC-41E6-9FD7-D3EB71F496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9924" y="1123950"/>
            <a:ext cx="10850563" cy="501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zh-CN" altLang="en-US" dirty="0"/>
          </a:p>
        </p:txBody>
      </p:sp>
      <p:cxnSp>
        <p:nvCxnSpPr>
          <p:cNvPr id="10" name="直接连接符 9">
            <a:extLst>
              <a:ext uri="{FF2B5EF4-FFF2-40B4-BE49-F238E27FC236}">
                <a16:creationId xmlns="" xmlns:a16="http://schemas.microsoft.com/office/drawing/2014/main" id="{5770D28D-3A6A-495A-8B02-68E2960294F7}"/>
              </a:ext>
            </a:extLst>
          </p:cNvPr>
          <p:cNvCxnSpPr/>
          <p:nvPr userDrawn="1"/>
        </p:nvCxnSpPr>
        <p:spPr>
          <a:xfrm>
            <a:off x="669924" y="1028700"/>
            <a:ext cx="10850563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日期占位符 3">
            <a:extLst>
              <a:ext uri="{FF2B5EF4-FFF2-40B4-BE49-F238E27FC236}">
                <a16:creationId xmlns="" xmlns:a16="http://schemas.microsoft.com/office/drawing/2014/main" id="{62053ED0-A2EA-45D5-AF7C-56B6C7DD6EE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01732" y="6240463"/>
            <a:ext cx="1388536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489D9C7-5DC6-4263-87FF-7C99F6FB63C3}" type="datetime1">
              <a:rPr lang="zh-CN" altLang="en-US" smtClean="0"/>
              <a:pPr/>
              <a:t>2019/10/10</a:t>
            </a:fld>
            <a:endParaRPr lang="zh-CN" altLang="en-US"/>
          </a:p>
        </p:txBody>
      </p:sp>
      <p:sp>
        <p:nvSpPr>
          <p:cNvPr id="12" name="页脚占位符 4">
            <a:extLst>
              <a:ext uri="{FF2B5EF4-FFF2-40B4-BE49-F238E27FC236}">
                <a16:creationId xmlns="" xmlns:a16="http://schemas.microsoft.com/office/drawing/2014/main" id="{A9198131-906E-40AA-8FAC-4FAA6DFACD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69924" y="6240463"/>
            <a:ext cx="4140201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altLang="zh-CN"/>
              <a:t>www.islide.cc</a:t>
            </a:r>
            <a:endParaRPr lang="zh-CN" altLang="en-US"/>
          </a:p>
        </p:txBody>
      </p:sp>
      <p:sp>
        <p:nvSpPr>
          <p:cNvPr id="13" name="灯片编号占位符 5">
            <a:extLst>
              <a:ext uri="{FF2B5EF4-FFF2-40B4-BE49-F238E27FC236}">
                <a16:creationId xmlns="" xmlns:a16="http://schemas.microsoft.com/office/drawing/2014/main" id="{E595FCBC-DC3C-43D6-9CFC-B7FC0F4C95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599" y="6240463"/>
            <a:ext cx="2909888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40277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51" r:id="rId2"/>
    <p:sldLayoutId id="2147483650" r:id="rId3"/>
    <p:sldLayoutId id="2147483654" r:id="rId4"/>
    <p:sldLayoutId id="2147483655" r:id="rId5"/>
    <p:sldLayoutId id="2147483661" r:id="rId6"/>
  </p:sldLayoutIdLst>
  <p:hf hdr="0" dt="0"/>
  <p:txStyles>
    <p:titleStyle>
      <a:lvl1pPr algn="l" defTabSz="914354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9" indent="-228589" algn="l" defTabSz="91435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6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4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20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98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4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422" userDrawn="1">
          <p15:clr>
            <a:srgbClr val="F26B43"/>
          </p15:clr>
        </p15:guide>
        <p15:guide id="2" pos="7257" userDrawn="1">
          <p15:clr>
            <a:srgbClr val="F26B43"/>
          </p15:clr>
        </p15:guide>
        <p15:guide id="3" orient="horz" pos="648" userDrawn="1">
          <p15:clr>
            <a:srgbClr val="F26B43"/>
          </p15:clr>
        </p15:guide>
        <p15:guide id="4" orient="horz" pos="712" userDrawn="1">
          <p15:clr>
            <a:srgbClr val="F26B43"/>
          </p15:clr>
        </p15:guide>
        <p15:guide id="5" orient="horz" pos="3931" userDrawn="1">
          <p15:clr>
            <a:srgbClr val="F26B43"/>
          </p15:clr>
        </p15:guide>
        <p15:guide id="6" orient="horz" pos="3866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95050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4.png"/><Relationship Id="rId3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10.png"/><Relationship Id="rId6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230.png"/><Relationship Id="rId5" Type="http://schemas.openxmlformats.org/officeDocument/2006/relationships/image" Target="../media/image240.png"/><Relationship Id="rId6" Type="http://schemas.openxmlformats.org/officeDocument/2006/relationships/image" Target="../media/image250.png"/><Relationship Id="rId7" Type="http://schemas.openxmlformats.org/officeDocument/2006/relationships/image" Target="../media/image26.png"/><Relationship Id="rId8" Type="http://schemas.openxmlformats.org/officeDocument/2006/relationships/image" Target="../media/image27.png"/><Relationship Id="rId9" Type="http://schemas.openxmlformats.org/officeDocument/2006/relationships/image" Target="../media/image28.png"/><Relationship Id="rId10" Type="http://schemas.openxmlformats.org/officeDocument/2006/relationships/image" Target="../media/image30.png"/><Relationship Id="rId11" Type="http://schemas.openxmlformats.org/officeDocument/2006/relationships/image" Target="../media/image31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6" Type="http://schemas.openxmlformats.org/officeDocument/2006/relationships/image" Target="../media/image14.png"/><Relationship Id="rId7" Type="http://schemas.openxmlformats.org/officeDocument/2006/relationships/image" Target="../media/image330.png"/><Relationship Id="rId8" Type="http://schemas.openxmlformats.org/officeDocument/2006/relationships/image" Target="../media/image340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9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4" Type="http://schemas.openxmlformats.org/officeDocument/2006/relationships/image" Target="../media/image74.png"/><Relationship Id="rId5" Type="http://schemas.openxmlformats.org/officeDocument/2006/relationships/image" Target="../media/image75.png"/><Relationship Id="rId6" Type="http://schemas.openxmlformats.org/officeDocument/2006/relationships/image" Target="../media/image35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4.png"/><Relationship Id="rId3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2.png"/><Relationship Id="rId12" Type="http://schemas.openxmlformats.org/officeDocument/2006/relationships/image" Target="../media/image43.png"/><Relationship Id="rId13" Type="http://schemas.openxmlformats.org/officeDocument/2006/relationships/image" Target="../media/image44.png"/><Relationship Id="rId14" Type="http://schemas.openxmlformats.org/officeDocument/2006/relationships/image" Target="../media/image45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4.png"/><Relationship Id="rId3" Type="http://schemas.openxmlformats.org/officeDocument/2006/relationships/image" Target="../media/image340.png"/><Relationship Id="rId4" Type="http://schemas.openxmlformats.org/officeDocument/2006/relationships/image" Target="../media/image350.png"/><Relationship Id="rId5" Type="http://schemas.openxmlformats.org/officeDocument/2006/relationships/image" Target="../media/image360.png"/><Relationship Id="rId6" Type="http://schemas.openxmlformats.org/officeDocument/2006/relationships/image" Target="../media/image370.png"/><Relationship Id="rId7" Type="http://schemas.openxmlformats.org/officeDocument/2006/relationships/image" Target="../media/image380.png"/><Relationship Id="rId8" Type="http://schemas.openxmlformats.org/officeDocument/2006/relationships/image" Target="../media/image390.png"/><Relationship Id="rId9" Type="http://schemas.openxmlformats.org/officeDocument/2006/relationships/image" Target="../media/image400.png"/><Relationship Id="rId10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1.png"/><Relationship Id="rId12" Type="http://schemas.openxmlformats.org/officeDocument/2006/relationships/image" Target="../media/image42.png"/><Relationship Id="rId13" Type="http://schemas.openxmlformats.org/officeDocument/2006/relationships/image" Target="../media/image43.png"/><Relationship Id="rId14" Type="http://schemas.openxmlformats.org/officeDocument/2006/relationships/image" Target="../media/image44.png"/><Relationship Id="rId15" Type="http://schemas.openxmlformats.org/officeDocument/2006/relationships/image" Target="../media/image45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4.png"/><Relationship Id="rId3" Type="http://schemas.openxmlformats.org/officeDocument/2006/relationships/image" Target="../media/image29.png"/><Relationship Id="rId4" Type="http://schemas.openxmlformats.org/officeDocument/2006/relationships/image" Target="../media/image46.png"/><Relationship Id="rId5" Type="http://schemas.openxmlformats.org/officeDocument/2006/relationships/image" Target="../media/image350.png"/><Relationship Id="rId6" Type="http://schemas.openxmlformats.org/officeDocument/2006/relationships/image" Target="../media/image360.png"/><Relationship Id="rId7" Type="http://schemas.openxmlformats.org/officeDocument/2006/relationships/image" Target="../media/image370.png"/><Relationship Id="rId8" Type="http://schemas.openxmlformats.org/officeDocument/2006/relationships/image" Target="../media/image380.png"/><Relationship Id="rId9" Type="http://schemas.openxmlformats.org/officeDocument/2006/relationships/image" Target="../media/image390.png"/><Relationship Id="rId10" Type="http://schemas.openxmlformats.org/officeDocument/2006/relationships/image" Target="../media/image400.png"/></Relationships>
</file>

<file path=ppt/slides/_rels/slide26.xml.rels><?xml version="1.0" encoding="UTF-8" standalone="yes"?>
<Relationships xmlns="http://schemas.openxmlformats.org/package/2006/relationships"><Relationship Id="rId9" Type="http://schemas.openxmlformats.org/officeDocument/2006/relationships/image" Target="../media/image400.png"/><Relationship Id="rId20" Type="http://schemas.openxmlformats.org/officeDocument/2006/relationships/image" Target="../media/image52.png"/><Relationship Id="rId21" Type="http://schemas.openxmlformats.org/officeDocument/2006/relationships/image" Target="../media/image53.png"/><Relationship Id="rId22" Type="http://schemas.openxmlformats.org/officeDocument/2006/relationships/image" Target="../media/image54.png"/><Relationship Id="rId23" Type="http://schemas.openxmlformats.org/officeDocument/2006/relationships/image" Target="../media/image55.png"/><Relationship Id="rId24" Type="http://schemas.openxmlformats.org/officeDocument/2006/relationships/image" Target="../media/image56.png"/><Relationship Id="rId25" Type="http://schemas.openxmlformats.org/officeDocument/2006/relationships/image" Target="../media/image57.png"/><Relationship Id="rId26" Type="http://schemas.openxmlformats.org/officeDocument/2006/relationships/image" Target="../media/image58.png"/><Relationship Id="rId27" Type="http://schemas.openxmlformats.org/officeDocument/2006/relationships/image" Target="../media/image59.png"/><Relationship Id="rId28" Type="http://schemas.openxmlformats.org/officeDocument/2006/relationships/image" Target="../media/image60.png"/><Relationship Id="rId10" Type="http://schemas.openxmlformats.org/officeDocument/2006/relationships/image" Target="../media/image41.png"/><Relationship Id="rId11" Type="http://schemas.openxmlformats.org/officeDocument/2006/relationships/image" Target="../media/image42.png"/><Relationship Id="rId12" Type="http://schemas.openxmlformats.org/officeDocument/2006/relationships/image" Target="../media/image43.png"/><Relationship Id="rId13" Type="http://schemas.openxmlformats.org/officeDocument/2006/relationships/image" Target="../media/image44.png"/><Relationship Id="rId14" Type="http://schemas.openxmlformats.org/officeDocument/2006/relationships/image" Target="../media/image45.png"/><Relationship Id="rId15" Type="http://schemas.openxmlformats.org/officeDocument/2006/relationships/image" Target="../media/image47.png"/><Relationship Id="rId16" Type="http://schemas.openxmlformats.org/officeDocument/2006/relationships/image" Target="../media/image48.png"/><Relationship Id="rId17" Type="http://schemas.openxmlformats.org/officeDocument/2006/relationships/image" Target="../media/image49.png"/><Relationship Id="rId18" Type="http://schemas.openxmlformats.org/officeDocument/2006/relationships/image" Target="../media/image50.png"/><Relationship Id="rId19" Type="http://schemas.openxmlformats.org/officeDocument/2006/relationships/image" Target="../media/image51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4.png"/><Relationship Id="rId3" Type="http://schemas.openxmlformats.org/officeDocument/2006/relationships/image" Target="../media/image29.png"/><Relationship Id="rId4" Type="http://schemas.openxmlformats.org/officeDocument/2006/relationships/image" Target="../media/image350.png"/><Relationship Id="rId5" Type="http://schemas.openxmlformats.org/officeDocument/2006/relationships/image" Target="../media/image360.png"/><Relationship Id="rId6" Type="http://schemas.openxmlformats.org/officeDocument/2006/relationships/image" Target="../media/image370.png"/><Relationship Id="rId7" Type="http://schemas.openxmlformats.org/officeDocument/2006/relationships/image" Target="../media/image380.png"/><Relationship Id="rId8" Type="http://schemas.openxmlformats.org/officeDocument/2006/relationships/image" Target="../media/image390.png"/></Relationships>
</file>

<file path=ppt/slides/_rels/slide2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1.png"/><Relationship Id="rId12" Type="http://schemas.openxmlformats.org/officeDocument/2006/relationships/image" Target="../media/image42.png"/><Relationship Id="rId13" Type="http://schemas.openxmlformats.org/officeDocument/2006/relationships/image" Target="../media/image43.png"/><Relationship Id="rId14" Type="http://schemas.openxmlformats.org/officeDocument/2006/relationships/image" Target="../media/image44.png"/><Relationship Id="rId15" Type="http://schemas.openxmlformats.org/officeDocument/2006/relationships/image" Target="../media/image45.png"/><Relationship Id="rId16" Type="http://schemas.openxmlformats.org/officeDocument/2006/relationships/image" Target="../media/image66.png"/><Relationship Id="rId17" Type="http://schemas.openxmlformats.org/officeDocument/2006/relationships/image" Target="../media/image67.png"/><Relationship Id="rId18" Type="http://schemas.openxmlformats.org/officeDocument/2006/relationships/image" Target="../media/image68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1.png"/><Relationship Id="rId3" Type="http://schemas.openxmlformats.org/officeDocument/2006/relationships/image" Target="../media/image14.png"/><Relationship Id="rId4" Type="http://schemas.openxmlformats.org/officeDocument/2006/relationships/image" Target="../media/image29.png"/><Relationship Id="rId5" Type="http://schemas.openxmlformats.org/officeDocument/2006/relationships/image" Target="../media/image350.png"/><Relationship Id="rId6" Type="http://schemas.openxmlformats.org/officeDocument/2006/relationships/image" Target="../media/image62.png"/><Relationship Id="rId7" Type="http://schemas.openxmlformats.org/officeDocument/2006/relationships/image" Target="../media/image63.png"/><Relationship Id="rId8" Type="http://schemas.openxmlformats.org/officeDocument/2006/relationships/image" Target="../media/image64.png"/><Relationship Id="rId9" Type="http://schemas.openxmlformats.org/officeDocument/2006/relationships/image" Target="../media/image65.png"/><Relationship Id="rId10" Type="http://schemas.openxmlformats.org/officeDocument/2006/relationships/image" Target="../media/image400.png"/></Relationships>
</file>

<file path=ppt/slides/_rels/slide2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1.png"/><Relationship Id="rId12" Type="http://schemas.openxmlformats.org/officeDocument/2006/relationships/image" Target="../media/image42.png"/><Relationship Id="rId13" Type="http://schemas.openxmlformats.org/officeDocument/2006/relationships/image" Target="../media/image43.png"/><Relationship Id="rId14" Type="http://schemas.openxmlformats.org/officeDocument/2006/relationships/image" Target="../media/image44.png"/><Relationship Id="rId15" Type="http://schemas.openxmlformats.org/officeDocument/2006/relationships/image" Target="../media/image45.png"/><Relationship Id="rId16" Type="http://schemas.openxmlformats.org/officeDocument/2006/relationships/image" Target="../media/image69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1.png"/><Relationship Id="rId3" Type="http://schemas.openxmlformats.org/officeDocument/2006/relationships/image" Target="../media/image14.png"/><Relationship Id="rId4" Type="http://schemas.openxmlformats.org/officeDocument/2006/relationships/image" Target="../media/image29.png"/><Relationship Id="rId5" Type="http://schemas.openxmlformats.org/officeDocument/2006/relationships/image" Target="../media/image350.png"/><Relationship Id="rId6" Type="http://schemas.openxmlformats.org/officeDocument/2006/relationships/image" Target="../media/image62.png"/><Relationship Id="rId7" Type="http://schemas.openxmlformats.org/officeDocument/2006/relationships/image" Target="../media/image63.png"/><Relationship Id="rId8" Type="http://schemas.openxmlformats.org/officeDocument/2006/relationships/image" Target="../media/image64.png"/><Relationship Id="rId9" Type="http://schemas.openxmlformats.org/officeDocument/2006/relationships/image" Target="../media/image65.png"/><Relationship Id="rId10" Type="http://schemas.openxmlformats.org/officeDocument/2006/relationships/image" Target="../media/image40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4.png"/><Relationship Id="rId3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副标题 4"/>
          <p:cNvSpPr>
            <a:spLocks noGrp="1"/>
          </p:cNvSpPr>
          <p:nvPr>
            <p:ph type="subTitle" idx="1"/>
          </p:nvPr>
        </p:nvSpPr>
        <p:spPr>
          <a:xfrm>
            <a:off x="648628" y="1510525"/>
            <a:ext cx="6813328" cy="558799"/>
          </a:xfrm>
        </p:spPr>
        <p:txBody>
          <a:bodyPr>
            <a:noAutofit/>
          </a:bodyPr>
          <a:lstStyle/>
          <a:p>
            <a:r>
              <a:rPr lang="en-US" b="1" dirty="0">
                <a:latin typeface="Arial" panose="020B0604020202020204" pitchFamily="34" charset="0"/>
              </a:rPr>
              <a:t>Commodities and Real Option Valuation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EA3B18DA-723F-7F49-B3F9-66F8F3D26F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9878" y="5260344"/>
            <a:ext cx="901700" cy="9398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B1EFCC7D-2992-6941-947E-C9930FDED8E6}"/>
              </a:ext>
            </a:extLst>
          </p:cNvPr>
          <p:cNvSpPr txBox="1"/>
          <p:nvPr/>
        </p:nvSpPr>
        <p:spPr>
          <a:xfrm>
            <a:off x="9335908" y="6200144"/>
            <a:ext cx="2698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2D99E2"/>
                </a:solidFill>
                <a:latin typeface="Bangla MN" pitchFamily="2" charset="0"/>
                <a:cs typeface="Bangla MN" pitchFamily="2" charset="0"/>
              </a:rPr>
              <a:t>Wright</a:t>
            </a:r>
            <a:r>
              <a:rPr lang="en-US" dirty="0">
                <a:solidFill>
                  <a:srgbClr val="043E78"/>
                </a:solidFill>
                <a:latin typeface="Bangla MN" pitchFamily="2" charset="0"/>
                <a:cs typeface="Bangla MN" pitchFamily="2" charset="0"/>
              </a:rPr>
              <a:t>Consultancy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233F6F78-6AF8-144B-884A-49F86BC72FFE}"/>
              </a:ext>
            </a:extLst>
          </p:cNvPr>
          <p:cNvSpPr/>
          <p:nvPr/>
        </p:nvSpPr>
        <p:spPr>
          <a:xfrm>
            <a:off x="648628" y="785768"/>
            <a:ext cx="6096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4000" b="1" dirty="0">
                <a:latin typeface="Arial" panose="020B0604020202020204" pitchFamily="34" charset="0"/>
              </a:rPr>
              <a:t>Muddy River</a:t>
            </a:r>
            <a:endParaRPr lang="en-US" sz="3200" dirty="0"/>
          </a:p>
        </p:txBody>
      </p:sp>
      <p:sp>
        <p:nvSpPr>
          <p:cNvPr id="17" name="Rectangle 16">
            <a:extLst>
              <a:ext uri="{FF2B5EF4-FFF2-40B4-BE49-F238E27FC236}">
                <a16:creationId xmlns="" xmlns:a16="http://schemas.microsoft.com/office/drawing/2014/main" id="{E1EFAE72-1F3E-6545-A2C0-591FCE3C1CB6}"/>
              </a:ext>
            </a:extLst>
          </p:cNvPr>
          <p:cNvSpPr/>
          <p:nvPr/>
        </p:nvSpPr>
        <p:spPr>
          <a:xfrm>
            <a:off x="648628" y="5184481"/>
            <a:ext cx="2731911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Wright Consultancy LLC</a:t>
            </a:r>
            <a:endParaRPr lang="en-US" sz="1400" dirty="0"/>
          </a:p>
          <a:p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485 Madison Ave.</a:t>
            </a:r>
            <a:endParaRPr lang="en-US" sz="1400" dirty="0"/>
          </a:p>
          <a:p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Manhattan, NY 10022</a:t>
            </a:r>
            <a:endParaRPr lang="en-US" sz="1400" dirty="0"/>
          </a:p>
          <a:p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p: +1.212.349.2310 </a:t>
            </a:r>
            <a:endParaRPr lang="en-US" sz="1400" dirty="0"/>
          </a:p>
          <a:p>
            <a:r>
              <a:rPr lang="en-US" sz="1400" dirty="0"/>
              <a:t/>
            </a:r>
            <a:br>
              <a:rPr lang="en-US" sz="1400" dirty="0"/>
            </a:br>
            <a:endParaRPr lang="en-US" sz="1400" dirty="0"/>
          </a:p>
        </p:txBody>
      </p:sp>
      <p:sp>
        <p:nvSpPr>
          <p:cNvPr id="26" name="Rectangle 25">
            <a:extLst>
              <a:ext uri="{FF2B5EF4-FFF2-40B4-BE49-F238E27FC236}">
                <a16:creationId xmlns="" xmlns:a16="http://schemas.microsoft.com/office/drawing/2014/main" id="{BC0770A4-475C-4E48-A025-92C4643BD8B6}"/>
              </a:ext>
            </a:extLst>
          </p:cNvPr>
          <p:cNvSpPr/>
          <p:nvPr/>
        </p:nvSpPr>
        <p:spPr>
          <a:xfrm>
            <a:off x="648628" y="4608811"/>
            <a:ext cx="6096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Oct 10, 2019</a:t>
            </a:r>
            <a:endParaRPr lang="en-US" sz="1400" dirty="0"/>
          </a:p>
          <a:p>
            <a:r>
              <a:rPr lang="en-US" sz="1400" dirty="0"/>
              <a:t/>
            </a:r>
            <a:br>
              <a:rPr lang="en-US" sz="1400" dirty="0"/>
            </a:b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271741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40D9C28A-475F-48AF-A182-7722652DA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458" y="0"/>
            <a:ext cx="10850563" cy="1028699"/>
          </a:xfrm>
        </p:spPr>
        <p:txBody>
          <a:bodyPr/>
          <a:lstStyle/>
          <a:p>
            <a:r>
              <a:rPr lang="en-US" altLang="zh-CN" dirty="0"/>
              <a:t>Valuation Solution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="" xmlns:a16="http://schemas.microsoft.com/office/drawing/2014/main" id="{6A0A2FF3-ED5C-4166-8C66-B412103D64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10</a:t>
            </a:fld>
            <a:endParaRPr lang="zh-CN" altLang="en-US"/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1048641C-A745-744D-88C1-5D9EFAECC33D}"/>
              </a:ext>
            </a:extLst>
          </p:cNvPr>
          <p:cNvSpPr txBox="1"/>
          <p:nvPr/>
        </p:nvSpPr>
        <p:spPr>
          <a:xfrm>
            <a:off x="4075289" y="100471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8DCB085B-AD48-7F45-98FC-E4F4853F98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4976" y="2711741"/>
            <a:ext cx="4517673" cy="2957022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="" xmlns:a16="http://schemas.microsoft.com/office/drawing/2014/main" id="{A6226DF6-6BDE-514D-BA31-97169E95B5C2}"/>
              </a:ext>
            </a:extLst>
          </p:cNvPr>
          <p:cNvGrpSpPr/>
          <p:nvPr/>
        </p:nvGrpSpPr>
        <p:grpSpPr>
          <a:xfrm>
            <a:off x="1312166" y="1241098"/>
            <a:ext cx="3776169" cy="638451"/>
            <a:chOff x="484071" y="1160966"/>
            <a:chExt cx="3776169" cy="638451"/>
          </a:xfrm>
        </p:grpSpPr>
        <p:sp>
          <p:nvSpPr>
            <p:cNvPr id="7" name="Rectangle 6">
              <a:extLst>
                <a:ext uri="{FF2B5EF4-FFF2-40B4-BE49-F238E27FC236}">
                  <a16:creationId xmlns="" xmlns:a16="http://schemas.microsoft.com/office/drawing/2014/main" id="{32A15DD2-E52B-2446-BC79-C677B9089FB3}"/>
                </a:ext>
              </a:extLst>
            </p:cNvPr>
            <p:cNvSpPr/>
            <p:nvPr/>
          </p:nvSpPr>
          <p:spPr>
            <a:xfrm>
              <a:off x="975257" y="1434079"/>
              <a:ext cx="3284983" cy="365338"/>
            </a:xfrm>
            <a:prstGeom prst="rect">
              <a:avLst/>
            </a:prstGeom>
            <a:solidFill>
              <a:srgbClr val="0B69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iṩliḑè">
              <a:extLst>
                <a:ext uri="{FF2B5EF4-FFF2-40B4-BE49-F238E27FC236}">
                  <a16:creationId xmlns="" xmlns:a16="http://schemas.microsoft.com/office/drawing/2014/main" id="{5B64D0E7-0C4F-DD4A-828E-ECCFF281A028}"/>
                </a:ext>
              </a:extLst>
            </p:cNvPr>
            <p:cNvSpPr txBox="1"/>
            <p:nvPr/>
          </p:nvSpPr>
          <p:spPr>
            <a:xfrm>
              <a:off x="484071" y="1160966"/>
              <a:ext cx="3657602" cy="625030"/>
            </a:xfrm>
            <a:prstGeom prst="rect">
              <a:avLst/>
            </a:prstGeom>
            <a:noFill/>
          </p:spPr>
          <p:txBody>
            <a:bodyPr wrap="none" lIns="90000" tIns="46800" rIns="90000" bIns="46800" anchor="b" anchorCtr="0">
              <a:normAutofit/>
            </a:bodyPr>
            <a:lstStyle/>
            <a:p>
              <a:pPr algn="r"/>
              <a:r>
                <a:rPr lang="en-US" altLang="zh-CN" sz="1600" b="1" dirty="0">
                  <a:solidFill>
                    <a:schemeClr val="bg1"/>
                  </a:solidFill>
                </a:rPr>
                <a:t>Sustainable Operating Policy</a:t>
              </a:r>
            </a:p>
          </p:txBody>
        </p:sp>
      </p:grpSp>
      <p:sp>
        <p:nvSpPr>
          <p:cNvPr id="60" name="标题 1">
            <a:extLst>
              <a:ext uri="{FF2B5EF4-FFF2-40B4-BE49-F238E27FC236}">
                <a16:creationId xmlns="" xmlns:a16="http://schemas.microsoft.com/office/drawing/2014/main" id="{2A7CAE45-8BF4-2744-AB04-92513B7CBEB0}"/>
              </a:ext>
            </a:extLst>
          </p:cNvPr>
          <p:cNvSpPr txBox="1">
            <a:spLocks/>
          </p:cNvSpPr>
          <p:nvPr/>
        </p:nvSpPr>
        <p:spPr>
          <a:xfrm>
            <a:off x="8002058" y="2739170"/>
            <a:ext cx="10850563" cy="10286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3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zh-CN" altLang="en-US"/>
          </a:p>
        </p:txBody>
      </p:sp>
      <p:sp>
        <p:nvSpPr>
          <p:cNvPr id="63" name="Rectangle 62">
            <a:extLst>
              <a:ext uri="{FF2B5EF4-FFF2-40B4-BE49-F238E27FC236}">
                <a16:creationId xmlns="" xmlns:a16="http://schemas.microsoft.com/office/drawing/2014/main" id="{A22B4C18-29D0-1B4A-AA66-F0CEE067775F}"/>
              </a:ext>
            </a:extLst>
          </p:cNvPr>
          <p:cNvSpPr/>
          <p:nvPr/>
        </p:nvSpPr>
        <p:spPr>
          <a:xfrm>
            <a:off x="7318020" y="3444546"/>
            <a:ext cx="2892249" cy="6244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28" name="Picture 4" descr="https://lh4.googleusercontent.com/tbl9mysw45pwwJxAAvjMEv8TpJFBIeIPMXpUKEA5maUY7wQoyUcVVg5ZmmUY0qEkqCKBVYGnjCtSBjQNHXEQRVqROY16YoRhFf5F5VMlK5JuqPlj70N7KLdLZ4zerLr7">
            <a:extLst>
              <a:ext uri="{FF2B5EF4-FFF2-40B4-BE49-F238E27FC236}">
                <a16:creationId xmlns="" xmlns:a16="http://schemas.microsoft.com/office/drawing/2014/main" id="{7AA04D5D-00B0-8D4A-A7B9-0D23184EFD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601"/>
          <a:stretch/>
        </p:blipFill>
        <p:spPr bwMode="auto">
          <a:xfrm>
            <a:off x="6243835" y="1559817"/>
            <a:ext cx="5087812" cy="3769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iṩliḑè">
            <a:extLst>
              <a:ext uri="{FF2B5EF4-FFF2-40B4-BE49-F238E27FC236}">
                <a16:creationId xmlns="" xmlns:a16="http://schemas.microsoft.com/office/drawing/2014/main" id="{461EDB98-BB12-A448-B379-83020F7E0464}"/>
              </a:ext>
            </a:extLst>
          </p:cNvPr>
          <p:cNvSpPr txBox="1"/>
          <p:nvPr/>
        </p:nvSpPr>
        <p:spPr>
          <a:xfrm>
            <a:off x="7175689" y="4269662"/>
            <a:ext cx="5131582" cy="944161"/>
          </a:xfrm>
          <a:prstGeom prst="rect">
            <a:avLst/>
          </a:prstGeom>
          <a:noFill/>
        </p:spPr>
        <p:txBody>
          <a:bodyPr wrap="none" lIns="90000" tIns="46800" rIns="90000" bIns="46800" anchor="b" anchorCtr="0">
            <a:normAutofit/>
          </a:bodyPr>
          <a:lstStyle/>
          <a:p>
            <a:r>
              <a:rPr lang="en-US" altLang="zh-CN" sz="1400" dirty="0"/>
              <a:t>SS: spark spread (Power– 12 * Gas) 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="" xmlns:a16="http://schemas.microsoft.com/office/drawing/2014/main" id="{3A40DDEC-286C-2449-BBB3-A3DCD8F89436}"/>
              </a:ext>
            </a:extLst>
          </p:cNvPr>
          <p:cNvGrpSpPr/>
          <p:nvPr/>
        </p:nvGrpSpPr>
        <p:grpSpPr>
          <a:xfrm>
            <a:off x="1548080" y="6071663"/>
            <a:ext cx="9095839" cy="432181"/>
            <a:chOff x="1159997" y="6081506"/>
            <a:chExt cx="9095839" cy="432181"/>
          </a:xfrm>
        </p:grpSpPr>
        <p:grpSp>
          <p:nvGrpSpPr>
            <p:cNvPr id="35" name="Group 34">
              <a:extLst>
                <a:ext uri="{FF2B5EF4-FFF2-40B4-BE49-F238E27FC236}">
                  <a16:creationId xmlns="" xmlns:a16="http://schemas.microsoft.com/office/drawing/2014/main" id="{E0E42F20-22E4-1F4C-8008-4886665E7779}"/>
                </a:ext>
              </a:extLst>
            </p:cNvPr>
            <p:cNvGrpSpPr/>
            <p:nvPr/>
          </p:nvGrpSpPr>
          <p:grpSpPr>
            <a:xfrm>
              <a:off x="1663007" y="6081506"/>
              <a:ext cx="8592829" cy="432181"/>
              <a:chOff x="1663007" y="6081506"/>
              <a:chExt cx="8592829" cy="432181"/>
            </a:xfrm>
          </p:grpSpPr>
          <p:sp>
            <p:nvSpPr>
              <p:cNvPr id="37" name="Chevron 36">
                <a:extLst>
                  <a:ext uri="{FF2B5EF4-FFF2-40B4-BE49-F238E27FC236}">
                    <a16:creationId xmlns="" xmlns:a16="http://schemas.microsoft.com/office/drawing/2014/main" id="{FE1F70B9-10F7-0549-A2A8-BE28045DAA20}"/>
                  </a:ext>
                </a:extLst>
              </p:cNvPr>
              <p:cNvSpPr/>
              <p:nvPr/>
            </p:nvSpPr>
            <p:spPr>
              <a:xfrm>
                <a:off x="3360544" y="6141156"/>
                <a:ext cx="1802681" cy="372531"/>
              </a:xfrm>
              <a:prstGeom prst="chevron">
                <a:avLst/>
              </a:prstGeom>
              <a:solidFill>
                <a:srgbClr val="0B69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8" name="Chevron 37">
                <a:extLst>
                  <a:ext uri="{FF2B5EF4-FFF2-40B4-BE49-F238E27FC236}">
                    <a16:creationId xmlns="" xmlns:a16="http://schemas.microsoft.com/office/drawing/2014/main" id="{0EA458A8-5E94-4A49-81EF-719F65BE433C}"/>
                  </a:ext>
                </a:extLst>
              </p:cNvPr>
              <p:cNvSpPr/>
              <p:nvPr/>
            </p:nvSpPr>
            <p:spPr>
              <a:xfrm>
                <a:off x="5058081" y="6141155"/>
                <a:ext cx="1802681" cy="372531"/>
              </a:xfrm>
              <a:prstGeom prst="chevron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9" name="Chevron 38">
                <a:extLst>
                  <a:ext uri="{FF2B5EF4-FFF2-40B4-BE49-F238E27FC236}">
                    <a16:creationId xmlns="" xmlns:a16="http://schemas.microsoft.com/office/drawing/2014/main" id="{86D61A25-3512-1249-818E-134E5C520E38}"/>
                  </a:ext>
                </a:extLst>
              </p:cNvPr>
              <p:cNvSpPr/>
              <p:nvPr/>
            </p:nvSpPr>
            <p:spPr>
              <a:xfrm>
                <a:off x="6755618" y="6141155"/>
                <a:ext cx="1802681" cy="372531"/>
              </a:xfrm>
              <a:prstGeom prst="chevron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9" name="Chevron 58">
                <a:extLst>
                  <a:ext uri="{FF2B5EF4-FFF2-40B4-BE49-F238E27FC236}">
                    <a16:creationId xmlns="" xmlns:a16="http://schemas.microsoft.com/office/drawing/2014/main" id="{30CFE8DE-74EC-0D4A-A197-547B840E6C1D}"/>
                  </a:ext>
                </a:extLst>
              </p:cNvPr>
              <p:cNvSpPr/>
              <p:nvPr/>
            </p:nvSpPr>
            <p:spPr>
              <a:xfrm>
                <a:off x="8453155" y="6141154"/>
                <a:ext cx="1802681" cy="372531"/>
              </a:xfrm>
              <a:prstGeom prst="chevron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1" name="Pentagon 60">
                <a:extLst>
                  <a:ext uri="{FF2B5EF4-FFF2-40B4-BE49-F238E27FC236}">
                    <a16:creationId xmlns="" xmlns:a16="http://schemas.microsoft.com/office/drawing/2014/main" id="{B2EB30B1-120D-B64C-AF9A-E1F5A81DA42C}"/>
                  </a:ext>
                </a:extLst>
              </p:cNvPr>
              <p:cNvSpPr/>
              <p:nvPr/>
            </p:nvSpPr>
            <p:spPr>
              <a:xfrm>
                <a:off x="1663007" y="6140490"/>
                <a:ext cx="1792587" cy="350619"/>
              </a:xfrm>
              <a:prstGeom prst="homePlat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4" name="iṩliḑè">
                <a:extLst>
                  <a:ext uri="{FF2B5EF4-FFF2-40B4-BE49-F238E27FC236}">
                    <a16:creationId xmlns="" xmlns:a16="http://schemas.microsoft.com/office/drawing/2014/main" id="{326398FD-33E0-FD4F-A585-36D86CC87D40}"/>
                  </a:ext>
                </a:extLst>
              </p:cNvPr>
              <p:cNvSpPr txBox="1"/>
              <p:nvPr/>
            </p:nvSpPr>
            <p:spPr>
              <a:xfrm>
                <a:off x="2662431" y="6094668"/>
                <a:ext cx="2037821" cy="365338"/>
              </a:xfrm>
              <a:prstGeom prst="rect">
                <a:avLst/>
              </a:prstGeom>
              <a:noFill/>
            </p:spPr>
            <p:txBody>
              <a:bodyPr wrap="none" lIns="90000" tIns="46800" rIns="90000" bIns="46800" anchor="b" anchorCtr="0">
                <a:normAutofit/>
              </a:bodyPr>
              <a:lstStyle/>
              <a:p>
                <a:pPr algn="r"/>
                <a:r>
                  <a:rPr lang="en-US" altLang="zh-CN" sz="1200" b="1" dirty="0">
                    <a:solidFill>
                      <a:schemeClr val="bg1"/>
                    </a:solidFill>
                  </a:rPr>
                  <a:t>2 Solution</a:t>
                </a:r>
              </a:p>
            </p:txBody>
          </p:sp>
          <p:sp>
            <p:nvSpPr>
              <p:cNvPr id="65" name="iṩliḑè">
                <a:extLst>
                  <a:ext uri="{FF2B5EF4-FFF2-40B4-BE49-F238E27FC236}">
                    <a16:creationId xmlns="" xmlns:a16="http://schemas.microsoft.com/office/drawing/2014/main" id="{9B7EB31F-C435-8747-8582-DB1866C1B359}"/>
                  </a:ext>
                </a:extLst>
              </p:cNvPr>
              <p:cNvSpPr txBox="1"/>
              <p:nvPr/>
            </p:nvSpPr>
            <p:spPr>
              <a:xfrm>
                <a:off x="4770368" y="6083379"/>
                <a:ext cx="2037821" cy="365338"/>
              </a:xfrm>
              <a:prstGeom prst="rect">
                <a:avLst/>
              </a:prstGeom>
              <a:noFill/>
            </p:spPr>
            <p:txBody>
              <a:bodyPr wrap="none" lIns="90000" tIns="46800" rIns="90000" bIns="46800" anchor="b" anchorCtr="0">
                <a:normAutofit/>
              </a:bodyPr>
              <a:lstStyle/>
              <a:p>
                <a:pPr algn="r"/>
                <a:r>
                  <a:rPr lang="en-US" altLang="zh-CN" sz="1200" b="1" dirty="0">
                    <a:solidFill>
                      <a:schemeClr val="bg1"/>
                    </a:solidFill>
                  </a:rPr>
                  <a:t>3</a:t>
                </a:r>
                <a:r>
                  <a:rPr lang="en-US" altLang="zh-CN" sz="1100" b="1" dirty="0">
                    <a:solidFill>
                      <a:schemeClr val="bg1"/>
                    </a:solidFill>
                  </a:rPr>
                  <a:t> Model Construction</a:t>
                </a:r>
              </a:p>
            </p:txBody>
          </p:sp>
          <p:sp>
            <p:nvSpPr>
              <p:cNvPr id="66" name="iṩliḑè">
                <a:extLst>
                  <a:ext uri="{FF2B5EF4-FFF2-40B4-BE49-F238E27FC236}">
                    <a16:creationId xmlns="" xmlns:a16="http://schemas.microsoft.com/office/drawing/2014/main" id="{85178D33-D10C-734D-93EB-CBA0EC01FD4B}"/>
                  </a:ext>
                </a:extLst>
              </p:cNvPr>
              <p:cNvSpPr txBox="1"/>
              <p:nvPr/>
            </p:nvSpPr>
            <p:spPr>
              <a:xfrm>
                <a:off x="6225146" y="6081506"/>
                <a:ext cx="2241603" cy="365338"/>
              </a:xfrm>
              <a:prstGeom prst="rect">
                <a:avLst/>
              </a:prstGeom>
              <a:noFill/>
            </p:spPr>
            <p:txBody>
              <a:bodyPr wrap="none" lIns="90000" tIns="46800" rIns="90000" bIns="46800" anchor="b" anchorCtr="0">
                <a:normAutofit/>
              </a:bodyPr>
              <a:lstStyle/>
              <a:p>
                <a:pPr algn="r"/>
                <a:r>
                  <a:rPr lang="en-US" altLang="zh-CN" sz="1200" b="1" dirty="0">
                    <a:solidFill>
                      <a:schemeClr val="bg1"/>
                    </a:solidFill>
                  </a:rPr>
                  <a:t>4 </a:t>
                </a:r>
                <a:r>
                  <a:rPr lang="en-US" altLang="zh-CN" sz="1100" b="1" dirty="0">
                    <a:solidFill>
                      <a:schemeClr val="bg1"/>
                    </a:solidFill>
                  </a:rPr>
                  <a:t>Valuation Strategy</a:t>
                </a:r>
                <a:endParaRPr lang="en-US" altLang="zh-CN" sz="12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7" name="iṩliḑè">
                <a:extLst>
                  <a:ext uri="{FF2B5EF4-FFF2-40B4-BE49-F238E27FC236}">
                    <a16:creationId xmlns="" xmlns:a16="http://schemas.microsoft.com/office/drawing/2014/main" id="{3B9D45DA-8B56-2B43-BD43-D7525CB4DBBE}"/>
                  </a:ext>
                </a:extLst>
              </p:cNvPr>
              <p:cNvSpPr txBox="1"/>
              <p:nvPr/>
            </p:nvSpPr>
            <p:spPr>
              <a:xfrm>
                <a:off x="7975254" y="6094668"/>
                <a:ext cx="2241603" cy="365338"/>
              </a:xfrm>
              <a:prstGeom prst="rect">
                <a:avLst/>
              </a:prstGeom>
              <a:noFill/>
            </p:spPr>
            <p:txBody>
              <a:bodyPr wrap="none" lIns="90000" tIns="46800" rIns="90000" bIns="46800" anchor="b" anchorCtr="0">
                <a:normAutofit/>
              </a:bodyPr>
              <a:lstStyle/>
              <a:p>
                <a:pPr algn="r"/>
                <a:r>
                  <a:rPr lang="en-US" altLang="zh-CN" sz="1200" b="1" dirty="0">
                    <a:solidFill>
                      <a:schemeClr val="bg1"/>
                    </a:solidFill>
                  </a:rPr>
                  <a:t>5</a:t>
                </a:r>
                <a:r>
                  <a:rPr lang="en-US" altLang="zh-CN" sz="1100" b="1" dirty="0">
                    <a:solidFill>
                      <a:schemeClr val="bg1"/>
                    </a:solidFill>
                  </a:rPr>
                  <a:t> Sensitivity Analysis</a:t>
                </a:r>
                <a:endParaRPr lang="en-US" altLang="zh-CN" sz="1200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36" name="iṩliḑè">
              <a:extLst>
                <a:ext uri="{FF2B5EF4-FFF2-40B4-BE49-F238E27FC236}">
                  <a16:creationId xmlns="" xmlns:a16="http://schemas.microsoft.com/office/drawing/2014/main" id="{926574BA-DB67-4D42-9E6D-AAB20EE99ADB}"/>
                </a:ext>
              </a:extLst>
            </p:cNvPr>
            <p:cNvSpPr txBox="1"/>
            <p:nvPr/>
          </p:nvSpPr>
          <p:spPr>
            <a:xfrm>
              <a:off x="1159997" y="6083379"/>
              <a:ext cx="2037821" cy="365338"/>
            </a:xfrm>
            <a:prstGeom prst="rect">
              <a:avLst/>
            </a:prstGeom>
            <a:noFill/>
          </p:spPr>
          <p:txBody>
            <a:bodyPr wrap="none" lIns="90000" tIns="46800" rIns="90000" bIns="46800" anchor="b" anchorCtr="0">
              <a:normAutofit/>
            </a:bodyPr>
            <a:lstStyle/>
            <a:p>
              <a:pPr algn="r"/>
              <a:r>
                <a:rPr lang="en-US" altLang="zh-CN" sz="1200" b="1" dirty="0">
                  <a:solidFill>
                    <a:schemeClr val="bg1"/>
                  </a:solidFill>
                </a:rPr>
                <a:t>1 </a:t>
              </a:r>
              <a:r>
                <a:rPr lang="en-US" altLang="zh-CN" sz="1100" b="1" dirty="0">
                  <a:solidFill>
                    <a:schemeClr val="bg1"/>
                  </a:solidFill>
                </a:rPr>
                <a:t>Client Objective</a:t>
              </a:r>
              <a:endParaRPr lang="en-US" altLang="zh-CN" sz="1200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68" name="Picture 67">
            <a:extLst>
              <a:ext uri="{FF2B5EF4-FFF2-40B4-BE49-F238E27FC236}">
                <a16:creationId xmlns="" xmlns:a16="http://schemas.microsoft.com/office/drawing/2014/main" id="{6C411ABD-118A-9140-91D7-71057450B2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343" y="5785385"/>
            <a:ext cx="1534983" cy="770111"/>
          </a:xfrm>
          <a:prstGeom prst="rect">
            <a:avLst/>
          </a:prstGeom>
        </p:spPr>
      </p:pic>
      <p:sp>
        <p:nvSpPr>
          <p:cNvPr id="27" name="iṩliḑè">
            <a:extLst>
              <a:ext uri="{FF2B5EF4-FFF2-40B4-BE49-F238E27FC236}">
                <a16:creationId xmlns="" xmlns:a16="http://schemas.microsoft.com/office/drawing/2014/main" id="{7D959AB3-003C-7546-A137-2BAEE8F90202}"/>
              </a:ext>
            </a:extLst>
          </p:cNvPr>
          <p:cNvSpPr txBox="1"/>
          <p:nvPr/>
        </p:nvSpPr>
        <p:spPr>
          <a:xfrm>
            <a:off x="452335" y="1700560"/>
            <a:ext cx="3657602" cy="625030"/>
          </a:xfrm>
          <a:prstGeom prst="rect">
            <a:avLst/>
          </a:prstGeom>
          <a:noFill/>
        </p:spPr>
        <p:txBody>
          <a:bodyPr wrap="none" lIns="90000" tIns="46800" rIns="90000" bIns="46800" anchor="b" anchorCtr="0">
            <a:normAutofit/>
          </a:bodyPr>
          <a:lstStyle/>
          <a:p>
            <a:pPr algn="r"/>
            <a:r>
              <a:rPr lang="en-US" altLang="zh-CN" sz="1400" b="1" i="1" dirty="0"/>
              <a:t>- Strategy Duration : 3 years</a:t>
            </a:r>
          </a:p>
        </p:txBody>
      </p:sp>
      <p:sp>
        <p:nvSpPr>
          <p:cNvPr id="28" name="iṩliḑè">
            <a:extLst>
              <a:ext uri="{FF2B5EF4-FFF2-40B4-BE49-F238E27FC236}">
                <a16:creationId xmlns="" xmlns:a16="http://schemas.microsoft.com/office/drawing/2014/main" id="{E13C3EBD-2EE2-904D-9C20-02BBB10A42E5}"/>
              </a:ext>
            </a:extLst>
          </p:cNvPr>
          <p:cNvSpPr txBox="1"/>
          <p:nvPr/>
        </p:nvSpPr>
        <p:spPr>
          <a:xfrm>
            <a:off x="971549" y="2249191"/>
            <a:ext cx="3568303" cy="372010"/>
          </a:xfrm>
          <a:prstGeom prst="rect">
            <a:avLst/>
          </a:prstGeom>
          <a:noFill/>
        </p:spPr>
        <p:txBody>
          <a:bodyPr wrap="none" lIns="90000" tIns="46800" rIns="90000" bIns="46800" anchor="b" anchorCtr="0">
            <a:normAutofit/>
          </a:bodyPr>
          <a:lstStyle/>
          <a:p>
            <a:pPr algn="r"/>
            <a:r>
              <a:rPr lang="en-US" altLang="zh-CN" sz="1400" b="1" i="1" dirty="0"/>
              <a:t>- Net Earning Calculation: 2 years</a:t>
            </a:r>
          </a:p>
        </p:txBody>
      </p:sp>
    </p:spTree>
    <p:extLst>
      <p:ext uri="{BB962C8B-B14F-4D97-AF65-F5344CB8AC3E}">
        <p14:creationId xmlns:p14="http://schemas.microsoft.com/office/powerpoint/2010/main" val="14994153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40D9C28A-475F-48AF-A182-7722652DA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458" y="0"/>
            <a:ext cx="10850563" cy="1028699"/>
          </a:xfrm>
        </p:spPr>
        <p:txBody>
          <a:bodyPr/>
          <a:lstStyle/>
          <a:p>
            <a:r>
              <a:rPr lang="en-US" altLang="zh-CN" dirty="0"/>
              <a:t>Valuation Solution</a:t>
            </a:r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="" xmlns:a16="http://schemas.microsoft.com/office/drawing/2014/main" id="{6A0A2FF3-ED5C-4166-8C66-B412103D64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11</a:t>
            </a:fld>
            <a:endParaRPr lang="zh-CN" altLang="en-US"/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1048641C-A745-744D-88C1-5D9EFAECC33D}"/>
              </a:ext>
            </a:extLst>
          </p:cNvPr>
          <p:cNvSpPr txBox="1"/>
          <p:nvPr/>
        </p:nvSpPr>
        <p:spPr>
          <a:xfrm>
            <a:off x="4075289" y="100471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40" name="Group 39">
            <a:extLst>
              <a:ext uri="{FF2B5EF4-FFF2-40B4-BE49-F238E27FC236}">
                <a16:creationId xmlns="" xmlns:a16="http://schemas.microsoft.com/office/drawing/2014/main" id="{A223B703-2294-0248-BF45-4FFC6E7E3895}"/>
              </a:ext>
            </a:extLst>
          </p:cNvPr>
          <p:cNvGrpSpPr/>
          <p:nvPr/>
        </p:nvGrpSpPr>
        <p:grpSpPr>
          <a:xfrm>
            <a:off x="5883566" y="1224356"/>
            <a:ext cx="4033252" cy="651871"/>
            <a:chOff x="-459784" y="1144224"/>
            <a:chExt cx="4033252" cy="651871"/>
          </a:xfrm>
        </p:grpSpPr>
        <p:sp>
          <p:nvSpPr>
            <p:cNvPr id="57" name="Rectangle 56">
              <a:extLst>
                <a:ext uri="{FF2B5EF4-FFF2-40B4-BE49-F238E27FC236}">
                  <a16:creationId xmlns="" xmlns:a16="http://schemas.microsoft.com/office/drawing/2014/main" id="{E4A248F9-638E-B34E-8307-7CC657B29936}"/>
                </a:ext>
              </a:extLst>
            </p:cNvPr>
            <p:cNvSpPr/>
            <p:nvPr/>
          </p:nvSpPr>
          <p:spPr>
            <a:xfrm>
              <a:off x="1145163" y="1430757"/>
              <a:ext cx="2428305" cy="365338"/>
            </a:xfrm>
            <a:prstGeom prst="rect">
              <a:avLst/>
            </a:prstGeom>
            <a:solidFill>
              <a:srgbClr val="0B69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iṩliḑè">
              <a:extLst>
                <a:ext uri="{FF2B5EF4-FFF2-40B4-BE49-F238E27FC236}">
                  <a16:creationId xmlns="" xmlns:a16="http://schemas.microsoft.com/office/drawing/2014/main" id="{028AA64A-A8BB-6742-8701-A00C7FDB9F10}"/>
                </a:ext>
              </a:extLst>
            </p:cNvPr>
            <p:cNvSpPr txBox="1"/>
            <p:nvPr/>
          </p:nvSpPr>
          <p:spPr>
            <a:xfrm>
              <a:off x="-459784" y="1144224"/>
              <a:ext cx="3657602" cy="625030"/>
            </a:xfrm>
            <a:prstGeom prst="rect">
              <a:avLst/>
            </a:prstGeom>
            <a:noFill/>
          </p:spPr>
          <p:txBody>
            <a:bodyPr wrap="none" lIns="90000" tIns="46800" rIns="90000" bIns="46800" anchor="b" anchorCtr="0">
              <a:normAutofit/>
            </a:bodyPr>
            <a:lstStyle/>
            <a:p>
              <a:pPr algn="r"/>
              <a:r>
                <a:rPr lang="en-US" altLang="zh-CN" sz="1600" b="1" dirty="0">
                  <a:solidFill>
                    <a:schemeClr val="bg1"/>
                  </a:solidFill>
                </a:rPr>
                <a:t>Valuation Result</a:t>
              </a:r>
            </a:p>
          </p:txBody>
        </p:sp>
      </p:grpSp>
      <p:sp>
        <p:nvSpPr>
          <p:cNvPr id="60" name="标题 1">
            <a:extLst>
              <a:ext uri="{FF2B5EF4-FFF2-40B4-BE49-F238E27FC236}">
                <a16:creationId xmlns="" xmlns:a16="http://schemas.microsoft.com/office/drawing/2014/main" id="{2A7CAE45-8BF4-2744-AB04-92513B7CBEB0}"/>
              </a:ext>
            </a:extLst>
          </p:cNvPr>
          <p:cNvSpPr txBox="1">
            <a:spLocks/>
          </p:cNvSpPr>
          <p:nvPr/>
        </p:nvSpPr>
        <p:spPr>
          <a:xfrm>
            <a:off x="8002058" y="2739170"/>
            <a:ext cx="10850563" cy="10286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3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zh-CN" altLang="en-US"/>
          </a:p>
        </p:txBody>
      </p:sp>
      <p:sp>
        <p:nvSpPr>
          <p:cNvPr id="10" name="Oval 9">
            <a:extLst>
              <a:ext uri="{FF2B5EF4-FFF2-40B4-BE49-F238E27FC236}">
                <a16:creationId xmlns="" xmlns:a16="http://schemas.microsoft.com/office/drawing/2014/main" id="{33F14A42-C754-714F-B700-BEC2A662CBCB}"/>
              </a:ext>
            </a:extLst>
          </p:cNvPr>
          <p:cNvSpPr/>
          <p:nvPr/>
        </p:nvSpPr>
        <p:spPr>
          <a:xfrm>
            <a:off x="7373631" y="2246263"/>
            <a:ext cx="2658067" cy="2579217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2D2A0A20-106D-4047-A12E-5EEFF46339A2}"/>
              </a:ext>
            </a:extLst>
          </p:cNvPr>
          <p:cNvSpPr txBox="1"/>
          <p:nvPr/>
        </p:nvSpPr>
        <p:spPr>
          <a:xfrm>
            <a:off x="7740482" y="2665468"/>
            <a:ext cx="19243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90% of the net operating policy: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="" xmlns:a16="http://schemas.microsoft.com/office/drawing/2014/main" id="{A22B4C18-29D0-1B4A-AA66-F0CEE067775F}"/>
              </a:ext>
            </a:extLst>
          </p:cNvPr>
          <p:cNvSpPr/>
          <p:nvPr/>
        </p:nvSpPr>
        <p:spPr>
          <a:xfrm>
            <a:off x="7318020" y="3444546"/>
            <a:ext cx="2892249" cy="6244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TextBox 61">
            <a:extLst>
              <a:ext uri="{FF2B5EF4-FFF2-40B4-BE49-F238E27FC236}">
                <a16:creationId xmlns="" xmlns:a16="http://schemas.microsoft.com/office/drawing/2014/main" id="{AA0244D1-F310-FB41-A308-49ED2238284E}"/>
              </a:ext>
            </a:extLst>
          </p:cNvPr>
          <p:cNvSpPr txBox="1"/>
          <p:nvPr/>
        </p:nvSpPr>
        <p:spPr>
          <a:xfrm>
            <a:off x="7443070" y="3537036"/>
            <a:ext cx="25191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0B69DF"/>
                </a:solidFill>
              </a:rPr>
              <a:t>$93.98m</a:t>
            </a:r>
            <a:endParaRPr lang="en-US" sz="2400" dirty="0">
              <a:solidFill>
                <a:srgbClr val="0B69DF"/>
              </a:solidFill>
            </a:endParaRPr>
          </a:p>
        </p:txBody>
      </p:sp>
      <p:grpSp>
        <p:nvGrpSpPr>
          <p:cNvPr id="64" name="Group 63">
            <a:extLst>
              <a:ext uri="{FF2B5EF4-FFF2-40B4-BE49-F238E27FC236}">
                <a16:creationId xmlns="" xmlns:a16="http://schemas.microsoft.com/office/drawing/2014/main" id="{8B634998-A004-DA4B-BB15-6BEFC7F28C2E}"/>
              </a:ext>
            </a:extLst>
          </p:cNvPr>
          <p:cNvGrpSpPr/>
          <p:nvPr/>
        </p:nvGrpSpPr>
        <p:grpSpPr>
          <a:xfrm>
            <a:off x="1548080" y="6071663"/>
            <a:ext cx="9095839" cy="432181"/>
            <a:chOff x="1159997" y="6081506"/>
            <a:chExt cx="9095839" cy="432181"/>
          </a:xfrm>
        </p:grpSpPr>
        <p:grpSp>
          <p:nvGrpSpPr>
            <p:cNvPr id="65" name="Group 64">
              <a:extLst>
                <a:ext uri="{FF2B5EF4-FFF2-40B4-BE49-F238E27FC236}">
                  <a16:creationId xmlns="" xmlns:a16="http://schemas.microsoft.com/office/drawing/2014/main" id="{F56832A8-2BAD-6248-AAD4-F2D9C6722832}"/>
                </a:ext>
              </a:extLst>
            </p:cNvPr>
            <p:cNvGrpSpPr/>
            <p:nvPr/>
          </p:nvGrpSpPr>
          <p:grpSpPr>
            <a:xfrm>
              <a:off x="1663007" y="6081506"/>
              <a:ext cx="8592829" cy="432181"/>
              <a:chOff x="1663007" y="6081506"/>
              <a:chExt cx="8592829" cy="432181"/>
            </a:xfrm>
          </p:grpSpPr>
          <p:sp>
            <p:nvSpPr>
              <p:cNvPr id="67" name="Chevron 66">
                <a:extLst>
                  <a:ext uri="{FF2B5EF4-FFF2-40B4-BE49-F238E27FC236}">
                    <a16:creationId xmlns="" xmlns:a16="http://schemas.microsoft.com/office/drawing/2014/main" id="{56D1B8EE-4937-D943-AB83-34D518234CFE}"/>
                  </a:ext>
                </a:extLst>
              </p:cNvPr>
              <p:cNvSpPr/>
              <p:nvPr/>
            </p:nvSpPr>
            <p:spPr>
              <a:xfrm>
                <a:off x="3360544" y="6141156"/>
                <a:ext cx="1802681" cy="372531"/>
              </a:xfrm>
              <a:prstGeom prst="chevron">
                <a:avLst/>
              </a:prstGeom>
              <a:solidFill>
                <a:srgbClr val="0B69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8" name="Chevron 67">
                <a:extLst>
                  <a:ext uri="{FF2B5EF4-FFF2-40B4-BE49-F238E27FC236}">
                    <a16:creationId xmlns="" xmlns:a16="http://schemas.microsoft.com/office/drawing/2014/main" id="{421971F9-2619-4740-A02D-3A7B94DDE894}"/>
                  </a:ext>
                </a:extLst>
              </p:cNvPr>
              <p:cNvSpPr/>
              <p:nvPr/>
            </p:nvSpPr>
            <p:spPr>
              <a:xfrm>
                <a:off x="5058081" y="6141155"/>
                <a:ext cx="1802681" cy="372531"/>
              </a:xfrm>
              <a:prstGeom prst="chevron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9" name="Chevron 68">
                <a:extLst>
                  <a:ext uri="{FF2B5EF4-FFF2-40B4-BE49-F238E27FC236}">
                    <a16:creationId xmlns="" xmlns:a16="http://schemas.microsoft.com/office/drawing/2014/main" id="{A44864DB-EBA5-7941-9A0C-3C7CC204F9B6}"/>
                  </a:ext>
                </a:extLst>
              </p:cNvPr>
              <p:cNvSpPr/>
              <p:nvPr/>
            </p:nvSpPr>
            <p:spPr>
              <a:xfrm>
                <a:off x="6755618" y="6141155"/>
                <a:ext cx="1802681" cy="372531"/>
              </a:xfrm>
              <a:prstGeom prst="chevron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0" name="Chevron 69">
                <a:extLst>
                  <a:ext uri="{FF2B5EF4-FFF2-40B4-BE49-F238E27FC236}">
                    <a16:creationId xmlns="" xmlns:a16="http://schemas.microsoft.com/office/drawing/2014/main" id="{56F0C1AB-9A41-3448-8C1E-E1C4B2CA4F1E}"/>
                  </a:ext>
                </a:extLst>
              </p:cNvPr>
              <p:cNvSpPr/>
              <p:nvPr/>
            </p:nvSpPr>
            <p:spPr>
              <a:xfrm>
                <a:off x="8453155" y="6141154"/>
                <a:ext cx="1802681" cy="372531"/>
              </a:xfrm>
              <a:prstGeom prst="chevron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1" name="Pentagon 70">
                <a:extLst>
                  <a:ext uri="{FF2B5EF4-FFF2-40B4-BE49-F238E27FC236}">
                    <a16:creationId xmlns="" xmlns:a16="http://schemas.microsoft.com/office/drawing/2014/main" id="{76AC463A-7909-E34D-9B88-2006EC70956E}"/>
                  </a:ext>
                </a:extLst>
              </p:cNvPr>
              <p:cNvSpPr/>
              <p:nvPr/>
            </p:nvSpPr>
            <p:spPr>
              <a:xfrm>
                <a:off x="1663007" y="6140490"/>
                <a:ext cx="1792587" cy="350619"/>
              </a:xfrm>
              <a:prstGeom prst="homePlat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2" name="iṩliḑè">
                <a:extLst>
                  <a:ext uri="{FF2B5EF4-FFF2-40B4-BE49-F238E27FC236}">
                    <a16:creationId xmlns="" xmlns:a16="http://schemas.microsoft.com/office/drawing/2014/main" id="{8931BA58-40D4-C248-87B1-99BB09F2320E}"/>
                  </a:ext>
                </a:extLst>
              </p:cNvPr>
              <p:cNvSpPr txBox="1"/>
              <p:nvPr/>
            </p:nvSpPr>
            <p:spPr>
              <a:xfrm>
                <a:off x="2662431" y="6094668"/>
                <a:ext cx="2037821" cy="365338"/>
              </a:xfrm>
              <a:prstGeom prst="rect">
                <a:avLst/>
              </a:prstGeom>
              <a:noFill/>
            </p:spPr>
            <p:txBody>
              <a:bodyPr wrap="none" lIns="90000" tIns="46800" rIns="90000" bIns="46800" anchor="b" anchorCtr="0">
                <a:normAutofit/>
              </a:bodyPr>
              <a:lstStyle/>
              <a:p>
                <a:pPr algn="r"/>
                <a:r>
                  <a:rPr lang="en-US" altLang="zh-CN" sz="1200" b="1" dirty="0">
                    <a:solidFill>
                      <a:schemeClr val="bg1"/>
                    </a:solidFill>
                  </a:rPr>
                  <a:t>2 Solution</a:t>
                </a:r>
              </a:p>
            </p:txBody>
          </p:sp>
          <p:sp>
            <p:nvSpPr>
              <p:cNvPr id="73" name="iṩliḑè">
                <a:extLst>
                  <a:ext uri="{FF2B5EF4-FFF2-40B4-BE49-F238E27FC236}">
                    <a16:creationId xmlns="" xmlns:a16="http://schemas.microsoft.com/office/drawing/2014/main" id="{431DCCFE-1597-2441-8845-33C4AC365347}"/>
                  </a:ext>
                </a:extLst>
              </p:cNvPr>
              <p:cNvSpPr txBox="1"/>
              <p:nvPr/>
            </p:nvSpPr>
            <p:spPr>
              <a:xfrm>
                <a:off x="4770368" y="6083379"/>
                <a:ext cx="2037821" cy="365338"/>
              </a:xfrm>
              <a:prstGeom prst="rect">
                <a:avLst/>
              </a:prstGeom>
              <a:noFill/>
            </p:spPr>
            <p:txBody>
              <a:bodyPr wrap="none" lIns="90000" tIns="46800" rIns="90000" bIns="46800" anchor="b" anchorCtr="0">
                <a:normAutofit/>
              </a:bodyPr>
              <a:lstStyle/>
              <a:p>
                <a:pPr algn="r"/>
                <a:r>
                  <a:rPr lang="en-US" altLang="zh-CN" sz="1200" b="1" dirty="0">
                    <a:solidFill>
                      <a:schemeClr val="bg1"/>
                    </a:solidFill>
                  </a:rPr>
                  <a:t>3</a:t>
                </a:r>
                <a:r>
                  <a:rPr lang="en-US" altLang="zh-CN" sz="1100" b="1" dirty="0">
                    <a:solidFill>
                      <a:schemeClr val="bg1"/>
                    </a:solidFill>
                  </a:rPr>
                  <a:t> Model Construction</a:t>
                </a:r>
              </a:p>
            </p:txBody>
          </p:sp>
          <p:sp>
            <p:nvSpPr>
              <p:cNvPr id="74" name="iṩliḑè">
                <a:extLst>
                  <a:ext uri="{FF2B5EF4-FFF2-40B4-BE49-F238E27FC236}">
                    <a16:creationId xmlns="" xmlns:a16="http://schemas.microsoft.com/office/drawing/2014/main" id="{5BE5687A-E0DC-6041-9F00-62340AD98E4F}"/>
                  </a:ext>
                </a:extLst>
              </p:cNvPr>
              <p:cNvSpPr txBox="1"/>
              <p:nvPr/>
            </p:nvSpPr>
            <p:spPr>
              <a:xfrm>
                <a:off x="6225146" y="6081506"/>
                <a:ext cx="2241603" cy="365338"/>
              </a:xfrm>
              <a:prstGeom prst="rect">
                <a:avLst/>
              </a:prstGeom>
              <a:noFill/>
            </p:spPr>
            <p:txBody>
              <a:bodyPr wrap="none" lIns="90000" tIns="46800" rIns="90000" bIns="46800" anchor="b" anchorCtr="0">
                <a:normAutofit/>
              </a:bodyPr>
              <a:lstStyle/>
              <a:p>
                <a:pPr algn="r"/>
                <a:r>
                  <a:rPr lang="en-US" altLang="zh-CN" sz="1200" b="1" dirty="0">
                    <a:solidFill>
                      <a:schemeClr val="bg1"/>
                    </a:solidFill>
                  </a:rPr>
                  <a:t>4 </a:t>
                </a:r>
                <a:r>
                  <a:rPr lang="en-US" altLang="zh-CN" sz="1100" b="1" dirty="0">
                    <a:solidFill>
                      <a:schemeClr val="bg1"/>
                    </a:solidFill>
                  </a:rPr>
                  <a:t>Valuation Strategy</a:t>
                </a:r>
                <a:endParaRPr lang="en-US" altLang="zh-CN" sz="12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5" name="iṩliḑè">
                <a:extLst>
                  <a:ext uri="{FF2B5EF4-FFF2-40B4-BE49-F238E27FC236}">
                    <a16:creationId xmlns="" xmlns:a16="http://schemas.microsoft.com/office/drawing/2014/main" id="{6AD9B1BB-10D1-704E-9A43-31437B40CBB0}"/>
                  </a:ext>
                </a:extLst>
              </p:cNvPr>
              <p:cNvSpPr txBox="1"/>
              <p:nvPr/>
            </p:nvSpPr>
            <p:spPr>
              <a:xfrm>
                <a:off x="7975254" y="6094668"/>
                <a:ext cx="2241603" cy="365338"/>
              </a:xfrm>
              <a:prstGeom prst="rect">
                <a:avLst/>
              </a:prstGeom>
              <a:noFill/>
            </p:spPr>
            <p:txBody>
              <a:bodyPr wrap="none" lIns="90000" tIns="46800" rIns="90000" bIns="46800" anchor="b" anchorCtr="0">
                <a:normAutofit/>
              </a:bodyPr>
              <a:lstStyle/>
              <a:p>
                <a:pPr algn="r"/>
                <a:r>
                  <a:rPr lang="en-US" altLang="zh-CN" sz="1200" b="1" dirty="0">
                    <a:solidFill>
                      <a:schemeClr val="bg1"/>
                    </a:solidFill>
                  </a:rPr>
                  <a:t>5</a:t>
                </a:r>
                <a:r>
                  <a:rPr lang="en-US" altLang="zh-CN" sz="1100" b="1" dirty="0">
                    <a:solidFill>
                      <a:schemeClr val="bg1"/>
                    </a:solidFill>
                  </a:rPr>
                  <a:t> Sensitivity Analysis</a:t>
                </a:r>
                <a:endParaRPr lang="en-US" altLang="zh-CN" sz="1200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66" name="iṩliḑè">
              <a:extLst>
                <a:ext uri="{FF2B5EF4-FFF2-40B4-BE49-F238E27FC236}">
                  <a16:creationId xmlns="" xmlns:a16="http://schemas.microsoft.com/office/drawing/2014/main" id="{DC6F9EA8-54B0-0D46-A3B0-167923BE8D11}"/>
                </a:ext>
              </a:extLst>
            </p:cNvPr>
            <p:cNvSpPr txBox="1"/>
            <p:nvPr/>
          </p:nvSpPr>
          <p:spPr>
            <a:xfrm>
              <a:off x="1159997" y="6083379"/>
              <a:ext cx="2037821" cy="365338"/>
            </a:xfrm>
            <a:prstGeom prst="rect">
              <a:avLst/>
            </a:prstGeom>
            <a:noFill/>
          </p:spPr>
          <p:txBody>
            <a:bodyPr wrap="none" lIns="90000" tIns="46800" rIns="90000" bIns="46800" anchor="b" anchorCtr="0">
              <a:normAutofit/>
            </a:bodyPr>
            <a:lstStyle/>
            <a:p>
              <a:pPr algn="r"/>
              <a:r>
                <a:rPr lang="en-US" altLang="zh-CN" sz="1200" b="1" dirty="0">
                  <a:solidFill>
                    <a:schemeClr val="bg1"/>
                  </a:solidFill>
                </a:rPr>
                <a:t>1 </a:t>
              </a:r>
              <a:r>
                <a:rPr lang="en-US" altLang="zh-CN" sz="1100" b="1" dirty="0">
                  <a:solidFill>
                    <a:schemeClr val="bg1"/>
                  </a:solidFill>
                </a:rPr>
                <a:t>Client Objective</a:t>
              </a:r>
              <a:endParaRPr lang="en-US" altLang="zh-CN" sz="1200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76" name="Picture 75">
            <a:extLst>
              <a:ext uri="{FF2B5EF4-FFF2-40B4-BE49-F238E27FC236}">
                <a16:creationId xmlns="" xmlns:a16="http://schemas.microsoft.com/office/drawing/2014/main" id="{AF7B68EF-0E40-4D46-B0B2-A2B7F64F00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343" y="5785385"/>
            <a:ext cx="1534983" cy="770111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="" xmlns:a16="http://schemas.microsoft.com/office/drawing/2014/main" id="{24596B61-A267-4349-9D2E-139A5DD7E0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4976" y="2711741"/>
            <a:ext cx="4517673" cy="2957022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="" xmlns:a16="http://schemas.microsoft.com/office/drawing/2014/main" id="{40A4DC3B-6AFE-2746-BC28-F0D347837F61}"/>
              </a:ext>
            </a:extLst>
          </p:cNvPr>
          <p:cNvGrpSpPr/>
          <p:nvPr/>
        </p:nvGrpSpPr>
        <p:grpSpPr>
          <a:xfrm>
            <a:off x="1312166" y="1241098"/>
            <a:ext cx="3776169" cy="638451"/>
            <a:chOff x="484071" y="1160966"/>
            <a:chExt cx="3776169" cy="638451"/>
          </a:xfrm>
        </p:grpSpPr>
        <p:sp>
          <p:nvSpPr>
            <p:cNvPr id="33" name="Rectangle 32">
              <a:extLst>
                <a:ext uri="{FF2B5EF4-FFF2-40B4-BE49-F238E27FC236}">
                  <a16:creationId xmlns="" xmlns:a16="http://schemas.microsoft.com/office/drawing/2014/main" id="{2E31F6E7-2308-9945-960E-BFF1136DB578}"/>
                </a:ext>
              </a:extLst>
            </p:cNvPr>
            <p:cNvSpPr/>
            <p:nvPr/>
          </p:nvSpPr>
          <p:spPr>
            <a:xfrm>
              <a:off x="975257" y="1434079"/>
              <a:ext cx="3284983" cy="365338"/>
            </a:xfrm>
            <a:prstGeom prst="rect">
              <a:avLst/>
            </a:prstGeom>
            <a:solidFill>
              <a:srgbClr val="0B69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iṩliḑè">
              <a:extLst>
                <a:ext uri="{FF2B5EF4-FFF2-40B4-BE49-F238E27FC236}">
                  <a16:creationId xmlns="" xmlns:a16="http://schemas.microsoft.com/office/drawing/2014/main" id="{A31A5AFE-EF08-5643-AD77-441DC2337428}"/>
                </a:ext>
              </a:extLst>
            </p:cNvPr>
            <p:cNvSpPr txBox="1"/>
            <p:nvPr/>
          </p:nvSpPr>
          <p:spPr>
            <a:xfrm>
              <a:off x="484071" y="1160966"/>
              <a:ext cx="3657602" cy="625030"/>
            </a:xfrm>
            <a:prstGeom prst="rect">
              <a:avLst/>
            </a:prstGeom>
            <a:noFill/>
          </p:spPr>
          <p:txBody>
            <a:bodyPr wrap="none" lIns="90000" tIns="46800" rIns="90000" bIns="46800" anchor="b" anchorCtr="0">
              <a:normAutofit/>
            </a:bodyPr>
            <a:lstStyle/>
            <a:p>
              <a:pPr algn="r"/>
              <a:r>
                <a:rPr lang="en-US" altLang="zh-CN" sz="1600" b="1" dirty="0">
                  <a:solidFill>
                    <a:schemeClr val="bg1"/>
                  </a:solidFill>
                </a:rPr>
                <a:t>Sustainable Operating Policy</a:t>
              </a:r>
            </a:p>
          </p:txBody>
        </p:sp>
      </p:grpSp>
      <p:sp>
        <p:nvSpPr>
          <p:cNvPr id="35" name="iṩliḑè">
            <a:extLst>
              <a:ext uri="{FF2B5EF4-FFF2-40B4-BE49-F238E27FC236}">
                <a16:creationId xmlns="" xmlns:a16="http://schemas.microsoft.com/office/drawing/2014/main" id="{0C089F89-12EA-5C40-8572-CA25A82BCF86}"/>
              </a:ext>
            </a:extLst>
          </p:cNvPr>
          <p:cNvSpPr txBox="1"/>
          <p:nvPr/>
        </p:nvSpPr>
        <p:spPr>
          <a:xfrm>
            <a:off x="882251" y="2282189"/>
            <a:ext cx="3657602" cy="339011"/>
          </a:xfrm>
          <a:prstGeom prst="rect">
            <a:avLst/>
          </a:prstGeom>
          <a:noFill/>
        </p:spPr>
        <p:txBody>
          <a:bodyPr wrap="none" lIns="90000" tIns="46800" rIns="90000" bIns="46800" anchor="b" anchorCtr="0">
            <a:normAutofit/>
          </a:bodyPr>
          <a:lstStyle/>
          <a:p>
            <a:pPr algn="r"/>
            <a:r>
              <a:rPr lang="en-US" altLang="zh-CN" sz="1400" b="1" i="1" dirty="0"/>
              <a:t>- Net Earning Calculation: 2 years</a:t>
            </a:r>
          </a:p>
        </p:txBody>
      </p:sp>
      <p:sp>
        <p:nvSpPr>
          <p:cNvPr id="37" name="iṩliḑè">
            <a:extLst>
              <a:ext uri="{FF2B5EF4-FFF2-40B4-BE49-F238E27FC236}">
                <a16:creationId xmlns="" xmlns:a16="http://schemas.microsoft.com/office/drawing/2014/main" id="{66502581-7559-8946-931D-93626729974D}"/>
              </a:ext>
            </a:extLst>
          </p:cNvPr>
          <p:cNvSpPr txBox="1"/>
          <p:nvPr/>
        </p:nvSpPr>
        <p:spPr>
          <a:xfrm>
            <a:off x="452335" y="1700560"/>
            <a:ext cx="3657602" cy="625030"/>
          </a:xfrm>
          <a:prstGeom prst="rect">
            <a:avLst/>
          </a:prstGeom>
          <a:noFill/>
        </p:spPr>
        <p:txBody>
          <a:bodyPr wrap="none" lIns="90000" tIns="46800" rIns="90000" bIns="46800" anchor="b" anchorCtr="0">
            <a:normAutofit/>
          </a:bodyPr>
          <a:lstStyle/>
          <a:p>
            <a:pPr algn="r"/>
            <a:r>
              <a:rPr lang="en-US" altLang="zh-CN" sz="1400" b="1" i="1" dirty="0"/>
              <a:t>- Strategy Duration : 3 years</a:t>
            </a:r>
          </a:p>
        </p:txBody>
      </p:sp>
    </p:spTree>
    <p:extLst>
      <p:ext uri="{BB962C8B-B14F-4D97-AF65-F5344CB8AC3E}">
        <p14:creationId xmlns:p14="http://schemas.microsoft.com/office/powerpoint/2010/main" val="7524718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ṩliḑè">
            <a:extLst>
              <a:ext uri="{FF2B5EF4-FFF2-40B4-BE49-F238E27FC236}">
                <a16:creationId xmlns="" xmlns:a16="http://schemas.microsoft.com/office/drawing/2014/main" id="{D1FD8BC6-5F3B-E341-A9D4-45ED7D1FBE86}"/>
              </a:ext>
            </a:extLst>
          </p:cNvPr>
          <p:cNvSpPr txBox="1"/>
          <p:nvPr/>
        </p:nvSpPr>
        <p:spPr>
          <a:xfrm>
            <a:off x="6480156" y="2936591"/>
            <a:ext cx="3657602" cy="625030"/>
          </a:xfrm>
          <a:prstGeom prst="rect">
            <a:avLst/>
          </a:prstGeom>
          <a:noFill/>
        </p:spPr>
        <p:txBody>
          <a:bodyPr wrap="none" lIns="90000" tIns="46800" rIns="90000" bIns="46800" anchor="b" anchorCtr="0">
            <a:normAutofit/>
          </a:bodyPr>
          <a:lstStyle/>
          <a:p>
            <a:pPr algn="r"/>
            <a:r>
              <a:rPr lang="en-US" altLang="zh-CN" sz="2800" b="1" dirty="0"/>
              <a:t>Underlying Model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4BD164DC-F576-F649-86C9-1EF36D09D4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7992" y="5971822"/>
            <a:ext cx="1534983" cy="770111"/>
          </a:xfrm>
          <a:prstGeom prst="rect">
            <a:avLst/>
          </a:prstGeom>
        </p:spPr>
      </p:pic>
      <p:sp>
        <p:nvSpPr>
          <p:cNvPr id="5" name="文本框 20">
            <a:extLst>
              <a:ext uri="{FF2B5EF4-FFF2-40B4-BE49-F238E27FC236}">
                <a16:creationId xmlns="" xmlns:a16="http://schemas.microsoft.com/office/drawing/2014/main" id="{DF822FA0-458E-FA40-9E55-3AB3E6B41EA9}"/>
              </a:ext>
            </a:extLst>
          </p:cNvPr>
          <p:cNvSpPr txBox="1"/>
          <p:nvPr/>
        </p:nvSpPr>
        <p:spPr>
          <a:xfrm>
            <a:off x="5198514" y="2561401"/>
            <a:ext cx="1281642" cy="1375410"/>
          </a:xfrm>
          <a:prstGeom prst="rect">
            <a:avLst/>
          </a:prstGeom>
          <a:noFill/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>
                <a:solidFill>
                  <a:srgbClr val="0B69DF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03</a:t>
            </a:r>
            <a:endParaRPr lang="zh-CN" altLang="en-US" spc="100">
              <a:solidFill>
                <a:srgbClr val="0B69DF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78699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="" xmlns:a16="http://schemas.microsoft.com/office/drawing/2014/main" id="{4FF9D629-D9E2-DB42-B9B8-6D28B88E3B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708" y="2394134"/>
            <a:ext cx="4673600" cy="19431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="" xmlns:a16="http://schemas.microsoft.com/office/drawing/2014/main" id="{8F6BBAA2-0EE5-E746-94EC-E6BBC3C69D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3520"/>
          <a:stretch/>
        </p:blipFill>
        <p:spPr>
          <a:xfrm>
            <a:off x="534458" y="4394345"/>
            <a:ext cx="4368800" cy="770111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="" xmlns:a16="http://schemas.microsoft.com/office/drawing/2014/main" id="{40D9C28A-475F-48AF-A182-7722652DA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458" y="0"/>
            <a:ext cx="10850563" cy="1028699"/>
          </a:xfrm>
        </p:spPr>
        <p:txBody>
          <a:bodyPr/>
          <a:lstStyle/>
          <a:p>
            <a:r>
              <a:rPr lang="en-US" altLang="zh-CN" dirty="0"/>
              <a:t>Model Calibration</a:t>
            </a:r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="" xmlns:a16="http://schemas.microsoft.com/office/drawing/2014/main" id="{6A0A2FF3-ED5C-4166-8C66-B412103D64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13</a:t>
            </a:fld>
            <a:endParaRPr lang="zh-CN" altLang="en-US"/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1048641C-A745-744D-88C1-5D9EFAECC33D}"/>
              </a:ext>
            </a:extLst>
          </p:cNvPr>
          <p:cNvSpPr txBox="1"/>
          <p:nvPr/>
        </p:nvSpPr>
        <p:spPr>
          <a:xfrm>
            <a:off x="4075289" y="100471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40" name="Group 39">
            <a:extLst>
              <a:ext uri="{FF2B5EF4-FFF2-40B4-BE49-F238E27FC236}">
                <a16:creationId xmlns="" xmlns:a16="http://schemas.microsoft.com/office/drawing/2014/main" id="{A223B703-2294-0248-BF45-4FFC6E7E3895}"/>
              </a:ext>
            </a:extLst>
          </p:cNvPr>
          <p:cNvGrpSpPr/>
          <p:nvPr/>
        </p:nvGrpSpPr>
        <p:grpSpPr>
          <a:xfrm>
            <a:off x="383958" y="1275497"/>
            <a:ext cx="3978400" cy="651871"/>
            <a:chOff x="199387" y="1040657"/>
            <a:chExt cx="3978400" cy="651871"/>
          </a:xfrm>
        </p:grpSpPr>
        <p:sp>
          <p:nvSpPr>
            <p:cNvPr id="57" name="Rectangle 56">
              <a:extLst>
                <a:ext uri="{FF2B5EF4-FFF2-40B4-BE49-F238E27FC236}">
                  <a16:creationId xmlns="" xmlns:a16="http://schemas.microsoft.com/office/drawing/2014/main" id="{E4A248F9-638E-B34E-8307-7CC657B29936}"/>
                </a:ext>
              </a:extLst>
            </p:cNvPr>
            <p:cNvSpPr/>
            <p:nvPr/>
          </p:nvSpPr>
          <p:spPr>
            <a:xfrm>
              <a:off x="1030903" y="1327190"/>
              <a:ext cx="3146884" cy="365338"/>
            </a:xfrm>
            <a:prstGeom prst="rect">
              <a:avLst/>
            </a:prstGeom>
            <a:solidFill>
              <a:srgbClr val="0B69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iṩliḑè">
              <a:extLst>
                <a:ext uri="{FF2B5EF4-FFF2-40B4-BE49-F238E27FC236}">
                  <a16:creationId xmlns="" xmlns:a16="http://schemas.microsoft.com/office/drawing/2014/main" id="{028AA64A-A8BB-6742-8701-A00C7FDB9F10}"/>
                </a:ext>
              </a:extLst>
            </p:cNvPr>
            <p:cNvSpPr txBox="1"/>
            <p:nvPr/>
          </p:nvSpPr>
          <p:spPr>
            <a:xfrm>
              <a:off x="199387" y="1040657"/>
              <a:ext cx="3657602" cy="625030"/>
            </a:xfrm>
            <a:prstGeom prst="rect">
              <a:avLst/>
            </a:prstGeom>
            <a:noFill/>
          </p:spPr>
          <p:txBody>
            <a:bodyPr wrap="none" lIns="90000" tIns="46800" rIns="90000" bIns="46800" anchor="b" anchorCtr="0">
              <a:normAutofit/>
            </a:bodyPr>
            <a:lstStyle/>
            <a:p>
              <a:pPr algn="r"/>
              <a:r>
                <a:rPr lang="en-US" altLang="zh-CN" sz="1600" b="1" dirty="0">
                  <a:solidFill>
                    <a:schemeClr val="bg1"/>
                  </a:solidFill>
                </a:rPr>
                <a:t>Power and Gas Process</a:t>
              </a:r>
            </a:p>
          </p:txBody>
        </p:sp>
      </p:grpSp>
      <p:sp>
        <p:nvSpPr>
          <p:cNvPr id="60" name="标题 1">
            <a:extLst>
              <a:ext uri="{FF2B5EF4-FFF2-40B4-BE49-F238E27FC236}">
                <a16:creationId xmlns="" xmlns:a16="http://schemas.microsoft.com/office/drawing/2014/main" id="{2A7CAE45-8BF4-2744-AB04-92513B7CBEB0}"/>
              </a:ext>
            </a:extLst>
          </p:cNvPr>
          <p:cNvSpPr txBox="1">
            <a:spLocks/>
          </p:cNvSpPr>
          <p:nvPr/>
        </p:nvSpPr>
        <p:spPr>
          <a:xfrm>
            <a:off x="8002058" y="2739170"/>
            <a:ext cx="10850563" cy="10286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3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zh-CN" altLang="en-US"/>
          </a:p>
        </p:txBody>
      </p:sp>
      <p:sp>
        <p:nvSpPr>
          <p:cNvPr id="63" name="Rectangle 62">
            <a:extLst>
              <a:ext uri="{FF2B5EF4-FFF2-40B4-BE49-F238E27FC236}">
                <a16:creationId xmlns="" xmlns:a16="http://schemas.microsoft.com/office/drawing/2014/main" id="{A22B4C18-29D0-1B4A-AA66-F0CEE067775F}"/>
              </a:ext>
            </a:extLst>
          </p:cNvPr>
          <p:cNvSpPr/>
          <p:nvPr/>
        </p:nvSpPr>
        <p:spPr>
          <a:xfrm>
            <a:off x="7394718" y="3634233"/>
            <a:ext cx="2892249" cy="6244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>
                <a:extLst>
                  <a:ext uri="{FF2B5EF4-FFF2-40B4-BE49-F238E27FC236}">
                    <a16:creationId xmlns="" xmlns:a16="http://schemas.microsoft.com/office/drawing/2014/main" id="{E2D884A4-A398-4843-81EE-6741EF5819E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2971866"/>
                  </p:ext>
                </p:extLst>
              </p:nvPr>
            </p:nvGraphicFramePr>
            <p:xfrm>
              <a:off x="6086606" y="1547886"/>
              <a:ext cx="4810179" cy="34764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03393">
                      <a:extLst>
                        <a:ext uri="{9D8B030D-6E8A-4147-A177-3AD203B41FA5}">
                          <a16:colId xmlns="" xmlns:a16="http://schemas.microsoft.com/office/drawing/2014/main" val="2861005099"/>
                        </a:ext>
                      </a:extLst>
                    </a:gridCol>
                    <a:gridCol w="1603393">
                      <a:extLst>
                        <a:ext uri="{9D8B030D-6E8A-4147-A177-3AD203B41FA5}">
                          <a16:colId xmlns="" xmlns:a16="http://schemas.microsoft.com/office/drawing/2014/main" val="2655714376"/>
                        </a:ext>
                      </a:extLst>
                    </a:gridCol>
                    <a:gridCol w="1603393">
                      <a:extLst>
                        <a:ext uri="{9D8B030D-6E8A-4147-A177-3AD203B41FA5}">
                          <a16:colId xmlns="" xmlns:a16="http://schemas.microsoft.com/office/drawing/2014/main" val="2585552265"/>
                        </a:ext>
                      </a:extLst>
                    </a:gridCol>
                  </a:tblGrid>
                  <a:tr h="3476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b="0" dirty="0">
                              <a:solidFill>
                                <a:schemeClr val="tx1"/>
                              </a:solidFill>
                            </a:rPr>
                            <a:t>Parameter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354" rtl="0" eaLnBrk="1" latinLnBrk="0" hangingPunct="1"/>
                          <a:r>
                            <a:rPr lang="en-US" sz="1400" b="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Statistical Value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b="0" dirty="0">
                              <a:solidFill>
                                <a:schemeClr val="tx1"/>
                              </a:solidFill>
                            </a:rPr>
                            <a:t>SE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2996369694"/>
                      </a:ext>
                    </a:extLst>
                  </a:tr>
                  <a:tr h="3476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𝐶𝐶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-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997340252"/>
                      </a:ext>
                    </a:extLst>
                  </a:tr>
                  <a:tr h="3476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𝐽</m:t>
                                    </m:r>
                                    <m:r>
                                      <a:rPr lang="en-US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20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-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210786587"/>
                      </a:ext>
                    </a:extLst>
                  </a:tr>
                  <a:tr h="3476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𝐺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-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4117054119"/>
                      </a:ext>
                    </a:extLst>
                  </a:tr>
                  <a:tr h="3476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𝑠𝑢𝑚𝑚𝑒𝑟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28.87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0.02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246587704"/>
                      </a:ext>
                    </a:extLst>
                  </a:tr>
                  <a:tr h="3476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𝑤𝑖𝑛𝑡𝑒𝑟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10.83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0.015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721924731"/>
                      </a:ext>
                    </a:extLst>
                  </a:tr>
                  <a:tr h="347640">
                    <a:tc>
                      <a:txBody>
                        <a:bodyPr/>
                        <a:lstStyle/>
                        <a:p>
                          <a:pPr marL="0" marR="0" lvl="0" indent="0" algn="ctr" defTabSz="914354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4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𝜎</m:t>
                                </m:r>
                              </m:oMath>
                            </m:oMathPara>
                          </a14:m>
                          <a:endParaRPr lang="en-US" altLang="zh-CN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dirty="0" smtClean="0">
                              <a:solidFill>
                                <a:schemeClr val="tx1"/>
                              </a:solidFill>
                            </a:rPr>
                            <a:t>7.22</a:t>
                          </a:r>
                          <a:endParaRPr lang="en-US" altLang="zh-CN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>
                              <a:solidFill>
                                <a:schemeClr val="tx1"/>
                              </a:solidFill>
                            </a:rPr>
                            <a:t>0.05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847281748"/>
                      </a:ext>
                    </a:extLst>
                  </a:tr>
                  <a:tr h="347640">
                    <a:tc>
                      <a:txBody>
                        <a:bodyPr/>
                        <a:lstStyle/>
                        <a:p>
                          <a:pPr marL="0" marR="0" lvl="0" indent="0" algn="ctr" defTabSz="914354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oMath>
                            </m:oMathPara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>
                              <a:solidFill>
                                <a:schemeClr val="tx1"/>
                              </a:solidFill>
                            </a:rPr>
                            <a:t>$ 75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dirty="0" smtClean="0">
                              <a:solidFill>
                                <a:schemeClr val="tx1"/>
                              </a:solidFill>
                            </a:rPr>
                            <a:t>$ 5</a:t>
                          </a:r>
                          <a:endParaRPr lang="en-US" altLang="zh-CN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886942045"/>
                      </a:ext>
                    </a:extLst>
                  </a:tr>
                  <a:tr h="347640">
                    <a:tc>
                      <a:txBody>
                        <a:bodyPr/>
                        <a:lstStyle/>
                        <a:p>
                          <a:pPr marL="0" marR="0" lvl="0" indent="0" algn="ctr" defTabSz="914354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𝜌</m:t>
                                </m:r>
                              </m:oMath>
                            </m:oMathPara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0.3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0.05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3245271025"/>
                      </a:ext>
                    </a:extLst>
                  </a:tr>
                  <a:tr h="347640">
                    <a:tc>
                      <a:txBody>
                        <a:bodyPr/>
                        <a:lstStyle/>
                        <a:p>
                          <a:pPr marL="0" marR="0" lvl="0" indent="0" algn="ctr" defTabSz="914354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𝑝</m:t>
                                </m:r>
                              </m:oMath>
                            </m:oMathPara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0.083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0.5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58639266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E2D884A4-A398-4843-81EE-6741EF5819E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2971866"/>
                  </p:ext>
                </p:extLst>
              </p:nvPr>
            </p:nvGraphicFramePr>
            <p:xfrm>
              <a:off x="6086606" y="1547886"/>
              <a:ext cx="4810179" cy="34764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03393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2861005099"/>
                        </a:ext>
                      </a:extLst>
                    </a:gridCol>
                    <a:gridCol w="1603393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2655714376"/>
                        </a:ext>
                      </a:extLst>
                    </a:gridCol>
                    <a:gridCol w="1603393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2585552265"/>
                        </a:ext>
                      </a:extLst>
                    </a:gridCol>
                  </a:tblGrid>
                  <a:tr h="3476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b="0" dirty="0">
                              <a:solidFill>
                                <a:schemeClr val="tx1"/>
                              </a:solidFill>
                            </a:rPr>
                            <a:t>Parameter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354" rtl="0" eaLnBrk="1" latinLnBrk="0" hangingPunct="1"/>
                          <a:r>
                            <a:rPr lang="en-US" sz="1400" b="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Statistical Value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b="0" dirty="0">
                              <a:solidFill>
                                <a:schemeClr val="tx1"/>
                              </a:solidFill>
                            </a:rPr>
                            <a:t>SE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2996369694"/>
                      </a:ext>
                    </a:extLst>
                  </a:tr>
                  <a:tr h="3476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380" t="-101754" r="-201141" b="-8087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-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997340252"/>
                      </a:ext>
                    </a:extLst>
                  </a:tr>
                  <a:tr h="3476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380" t="-198276" r="-201141" b="-69482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20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-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210786587"/>
                      </a:ext>
                    </a:extLst>
                  </a:tr>
                  <a:tr h="3476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380" t="-303509" r="-201141" b="-6070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-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4117054119"/>
                      </a:ext>
                    </a:extLst>
                  </a:tr>
                  <a:tr h="3476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380" t="-403509" r="-201141" b="-5070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28.87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0.02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246587704"/>
                      </a:ext>
                    </a:extLst>
                  </a:tr>
                  <a:tr h="3476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380" t="-503509" r="-201141" b="-4070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10.83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0.015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721924731"/>
                      </a:ext>
                    </a:extLst>
                  </a:tr>
                  <a:tr h="3476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380" t="-603509" r="-201141" b="-3070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dirty="0" smtClean="0">
                              <a:solidFill>
                                <a:schemeClr val="tx1"/>
                              </a:solidFill>
                            </a:rPr>
                            <a:t>7.22</a:t>
                          </a:r>
                          <a:endParaRPr lang="en-US" altLang="zh-CN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>
                              <a:solidFill>
                                <a:schemeClr val="tx1"/>
                              </a:solidFill>
                            </a:rPr>
                            <a:t>0.05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847281748"/>
                      </a:ext>
                    </a:extLst>
                  </a:tr>
                  <a:tr h="3476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380" t="-691379" r="-201141" b="-2017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>
                              <a:solidFill>
                                <a:schemeClr val="tx1"/>
                              </a:solidFill>
                            </a:rPr>
                            <a:t>$ 75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dirty="0" smtClean="0">
                              <a:solidFill>
                                <a:schemeClr val="tx1"/>
                              </a:solidFill>
                            </a:rPr>
                            <a:t>$ 5</a:t>
                          </a:r>
                          <a:endParaRPr lang="en-US" altLang="zh-CN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886942045"/>
                      </a:ext>
                    </a:extLst>
                  </a:tr>
                  <a:tr h="3476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380" t="-805263" r="-201141" b="-1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0.3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0.05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3245271025"/>
                      </a:ext>
                    </a:extLst>
                  </a:tr>
                  <a:tr h="3476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380" t="-905263" r="-201141" b="-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0.083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0.5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586392669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="" xmlns:a16="http://schemas.microsoft.com/office/drawing/2014/main" id="{B6377833-089A-CA41-8DF2-F73E89C80E4A}"/>
                  </a:ext>
                </a:extLst>
              </p:cNvPr>
              <p:cNvSpPr txBox="1"/>
              <p:nvPr/>
            </p:nvSpPr>
            <p:spPr>
              <a:xfrm>
                <a:off x="5983127" y="5186467"/>
                <a:ext cx="517031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* The values of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𝑠𝑢𝑚𝑚𝑒𝑟</m:t>
                        </m:r>
                      </m:sub>
                    </m:sSub>
                  </m:oMath>
                </a14:m>
                <a:r>
                  <a:rPr lang="en-US" sz="1200" dirty="0"/>
                  <a:t>/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𝑤𝑖𝑛𝑡𝑒𝑟</m:t>
                        </m:r>
                      </m:sub>
                    </m:sSub>
                  </m:oMath>
                </a14:m>
                <a:r>
                  <a:rPr lang="en-US" sz="1200" dirty="0"/>
                  <a:t>/</a:t>
                </a:r>
                <a:r>
                  <a:rPr lang="en-US" sz="12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1200" dirty="0"/>
                  <a:t>/ 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</a:rPr>
                      <m:t>𝑝𝑟𝑜𝑏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l-GR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l-GR" sz="1200" i="1"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=1)</m:t>
                    </m:r>
                  </m:oMath>
                </a14:m>
                <a:r>
                  <a:rPr lang="en-US" sz="1200" dirty="0"/>
                  <a:t> are un-annualized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6377833-089A-CA41-8DF2-F73E89C80E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3127" y="5186467"/>
                <a:ext cx="5170311" cy="276999"/>
              </a:xfrm>
              <a:prstGeom prst="rect">
                <a:avLst/>
              </a:prstGeom>
              <a:blipFill>
                <a:blip r:embed="rId5"/>
                <a:stretch>
                  <a:fillRect b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Oval 13">
            <a:extLst>
              <a:ext uri="{FF2B5EF4-FFF2-40B4-BE49-F238E27FC236}">
                <a16:creationId xmlns="" xmlns:a16="http://schemas.microsoft.com/office/drawing/2014/main" id="{B20663BE-622D-1A4A-AF6A-D0A6598E247E}"/>
              </a:ext>
            </a:extLst>
          </p:cNvPr>
          <p:cNvSpPr/>
          <p:nvPr/>
        </p:nvSpPr>
        <p:spPr>
          <a:xfrm>
            <a:off x="2251781" y="2327802"/>
            <a:ext cx="622048" cy="384583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Oval 37">
            <a:extLst>
              <a:ext uri="{FF2B5EF4-FFF2-40B4-BE49-F238E27FC236}">
                <a16:creationId xmlns="" xmlns:a16="http://schemas.microsoft.com/office/drawing/2014/main" id="{67B4A444-FC3A-C742-8B8E-50F926E4FFCA}"/>
              </a:ext>
            </a:extLst>
          </p:cNvPr>
          <p:cNvSpPr/>
          <p:nvPr/>
        </p:nvSpPr>
        <p:spPr>
          <a:xfrm>
            <a:off x="2038166" y="3563519"/>
            <a:ext cx="622048" cy="384583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9" name="Group 38">
            <a:extLst>
              <a:ext uri="{FF2B5EF4-FFF2-40B4-BE49-F238E27FC236}">
                <a16:creationId xmlns="" xmlns:a16="http://schemas.microsoft.com/office/drawing/2014/main" id="{8244F381-79E5-9D41-957F-0C7500635769}"/>
              </a:ext>
            </a:extLst>
          </p:cNvPr>
          <p:cNvGrpSpPr/>
          <p:nvPr/>
        </p:nvGrpSpPr>
        <p:grpSpPr>
          <a:xfrm>
            <a:off x="1548080" y="6071663"/>
            <a:ext cx="9095839" cy="432181"/>
            <a:chOff x="1159997" y="6081506"/>
            <a:chExt cx="9095839" cy="432181"/>
          </a:xfrm>
        </p:grpSpPr>
        <p:grpSp>
          <p:nvGrpSpPr>
            <p:cNvPr id="59" name="Group 58">
              <a:extLst>
                <a:ext uri="{FF2B5EF4-FFF2-40B4-BE49-F238E27FC236}">
                  <a16:creationId xmlns="" xmlns:a16="http://schemas.microsoft.com/office/drawing/2014/main" id="{8B0AFE22-2BCA-A94E-99AA-3D7477F2E525}"/>
                </a:ext>
              </a:extLst>
            </p:cNvPr>
            <p:cNvGrpSpPr/>
            <p:nvPr/>
          </p:nvGrpSpPr>
          <p:grpSpPr>
            <a:xfrm>
              <a:off x="1663007" y="6081506"/>
              <a:ext cx="8592829" cy="432181"/>
              <a:chOff x="1663007" y="6081506"/>
              <a:chExt cx="8592829" cy="432181"/>
            </a:xfrm>
          </p:grpSpPr>
          <p:sp>
            <p:nvSpPr>
              <p:cNvPr id="64" name="Chevron 63">
                <a:extLst>
                  <a:ext uri="{FF2B5EF4-FFF2-40B4-BE49-F238E27FC236}">
                    <a16:creationId xmlns="" xmlns:a16="http://schemas.microsoft.com/office/drawing/2014/main" id="{45E84DC2-6565-9642-BBDA-A87B550B9480}"/>
                  </a:ext>
                </a:extLst>
              </p:cNvPr>
              <p:cNvSpPr/>
              <p:nvPr/>
            </p:nvSpPr>
            <p:spPr>
              <a:xfrm>
                <a:off x="3360544" y="6141156"/>
                <a:ext cx="1802681" cy="372531"/>
              </a:xfrm>
              <a:prstGeom prst="chevron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5" name="Chevron 64">
                <a:extLst>
                  <a:ext uri="{FF2B5EF4-FFF2-40B4-BE49-F238E27FC236}">
                    <a16:creationId xmlns="" xmlns:a16="http://schemas.microsoft.com/office/drawing/2014/main" id="{8109B641-AE01-DF4F-9AD2-F83BDE8255AA}"/>
                  </a:ext>
                </a:extLst>
              </p:cNvPr>
              <p:cNvSpPr/>
              <p:nvPr/>
            </p:nvSpPr>
            <p:spPr>
              <a:xfrm>
                <a:off x="5058081" y="6141155"/>
                <a:ext cx="1802681" cy="372531"/>
              </a:xfrm>
              <a:prstGeom prst="chevron">
                <a:avLst/>
              </a:prstGeom>
              <a:solidFill>
                <a:srgbClr val="0B69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6" name="Chevron 65">
                <a:extLst>
                  <a:ext uri="{FF2B5EF4-FFF2-40B4-BE49-F238E27FC236}">
                    <a16:creationId xmlns="" xmlns:a16="http://schemas.microsoft.com/office/drawing/2014/main" id="{41927268-12B2-6949-A5CB-E9D37853C33B}"/>
                  </a:ext>
                </a:extLst>
              </p:cNvPr>
              <p:cNvSpPr/>
              <p:nvPr/>
            </p:nvSpPr>
            <p:spPr>
              <a:xfrm>
                <a:off x="6755618" y="6141155"/>
                <a:ext cx="1802681" cy="372531"/>
              </a:xfrm>
              <a:prstGeom prst="chevron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7" name="Chevron 66">
                <a:extLst>
                  <a:ext uri="{FF2B5EF4-FFF2-40B4-BE49-F238E27FC236}">
                    <a16:creationId xmlns="" xmlns:a16="http://schemas.microsoft.com/office/drawing/2014/main" id="{56FD3AB7-F011-B248-995D-2123740A4904}"/>
                  </a:ext>
                </a:extLst>
              </p:cNvPr>
              <p:cNvSpPr/>
              <p:nvPr/>
            </p:nvSpPr>
            <p:spPr>
              <a:xfrm>
                <a:off x="8453155" y="6141154"/>
                <a:ext cx="1802681" cy="372531"/>
              </a:xfrm>
              <a:prstGeom prst="chevron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8" name="Pentagon 67">
                <a:extLst>
                  <a:ext uri="{FF2B5EF4-FFF2-40B4-BE49-F238E27FC236}">
                    <a16:creationId xmlns="" xmlns:a16="http://schemas.microsoft.com/office/drawing/2014/main" id="{EB85D83E-E4ED-FE4E-A315-3739463295C9}"/>
                  </a:ext>
                </a:extLst>
              </p:cNvPr>
              <p:cNvSpPr/>
              <p:nvPr/>
            </p:nvSpPr>
            <p:spPr>
              <a:xfrm>
                <a:off x="1663007" y="6140490"/>
                <a:ext cx="1792587" cy="350619"/>
              </a:xfrm>
              <a:prstGeom prst="homePlat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9" name="iṩliḑè">
                <a:extLst>
                  <a:ext uri="{FF2B5EF4-FFF2-40B4-BE49-F238E27FC236}">
                    <a16:creationId xmlns="" xmlns:a16="http://schemas.microsoft.com/office/drawing/2014/main" id="{93C69114-AA9E-8848-83E7-D15E99258CD7}"/>
                  </a:ext>
                </a:extLst>
              </p:cNvPr>
              <p:cNvSpPr txBox="1"/>
              <p:nvPr/>
            </p:nvSpPr>
            <p:spPr>
              <a:xfrm>
                <a:off x="2662431" y="6094668"/>
                <a:ext cx="2037821" cy="365338"/>
              </a:xfrm>
              <a:prstGeom prst="rect">
                <a:avLst/>
              </a:prstGeom>
              <a:noFill/>
            </p:spPr>
            <p:txBody>
              <a:bodyPr wrap="none" lIns="90000" tIns="46800" rIns="90000" bIns="46800" anchor="b" anchorCtr="0">
                <a:normAutofit/>
              </a:bodyPr>
              <a:lstStyle/>
              <a:p>
                <a:pPr algn="r"/>
                <a:r>
                  <a:rPr lang="en-US" altLang="zh-CN" sz="1200" b="1" dirty="0">
                    <a:solidFill>
                      <a:schemeClr val="bg1"/>
                    </a:solidFill>
                  </a:rPr>
                  <a:t>2 Solution</a:t>
                </a:r>
              </a:p>
            </p:txBody>
          </p:sp>
          <p:sp>
            <p:nvSpPr>
              <p:cNvPr id="70" name="iṩliḑè">
                <a:extLst>
                  <a:ext uri="{FF2B5EF4-FFF2-40B4-BE49-F238E27FC236}">
                    <a16:creationId xmlns="" xmlns:a16="http://schemas.microsoft.com/office/drawing/2014/main" id="{E8B3F2CA-32A2-C940-A69B-3CFDC78A6AA0}"/>
                  </a:ext>
                </a:extLst>
              </p:cNvPr>
              <p:cNvSpPr txBox="1"/>
              <p:nvPr/>
            </p:nvSpPr>
            <p:spPr>
              <a:xfrm>
                <a:off x="4770368" y="6083379"/>
                <a:ext cx="2037821" cy="365338"/>
              </a:xfrm>
              <a:prstGeom prst="rect">
                <a:avLst/>
              </a:prstGeom>
              <a:noFill/>
            </p:spPr>
            <p:txBody>
              <a:bodyPr wrap="none" lIns="90000" tIns="46800" rIns="90000" bIns="46800" anchor="b" anchorCtr="0">
                <a:normAutofit/>
              </a:bodyPr>
              <a:lstStyle/>
              <a:p>
                <a:pPr algn="r"/>
                <a:r>
                  <a:rPr lang="en-US" altLang="zh-CN" sz="1200" b="1" dirty="0">
                    <a:solidFill>
                      <a:schemeClr val="bg1"/>
                    </a:solidFill>
                  </a:rPr>
                  <a:t>3</a:t>
                </a:r>
                <a:r>
                  <a:rPr lang="en-US" altLang="zh-CN" sz="1100" b="1" dirty="0">
                    <a:solidFill>
                      <a:schemeClr val="bg1"/>
                    </a:solidFill>
                  </a:rPr>
                  <a:t> Model Construction</a:t>
                </a:r>
              </a:p>
            </p:txBody>
          </p:sp>
          <p:sp>
            <p:nvSpPr>
              <p:cNvPr id="71" name="iṩliḑè">
                <a:extLst>
                  <a:ext uri="{FF2B5EF4-FFF2-40B4-BE49-F238E27FC236}">
                    <a16:creationId xmlns="" xmlns:a16="http://schemas.microsoft.com/office/drawing/2014/main" id="{E90F4F3B-9236-7542-BB92-C639112CD364}"/>
                  </a:ext>
                </a:extLst>
              </p:cNvPr>
              <p:cNvSpPr txBox="1"/>
              <p:nvPr/>
            </p:nvSpPr>
            <p:spPr>
              <a:xfrm>
                <a:off x="6225146" y="6081506"/>
                <a:ext cx="2241603" cy="365338"/>
              </a:xfrm>
              <a:prstGeom prst="rect">
                <a:avLst/>
              </a:prstGeom>
              <a:noFill/>
            </p:spPr>
            <p:txBody>
              <a:bodyPr wrap="none" lIns="90000" tIns="46800" rIns="90000" bIns="46800" anchor="b" anchorCtr="0">
                <a:normAutofit/>
              </a:bodyPr>
              <a:lstStyle/>
              <a:p>
                <a:pPr algn="r"/>
                <a:r>
                  <a:rPr lang="en-US" altLang="zh-CN" sz="1200" b="1" dirty="0">
                    <a:solidFill>
                      <a:schemeClr val="bg1"/>
                    </a:solidFill>
                  </a:rPr>
                  <a:t>4 </a:t>
                </a:r>
                <a:r>
                  <a:rPr lang="en-US" altLang="zh-CN" sz="1100" b="1" dirty="0">
                    <a:solidFill>
                      <a:schemeClr val="bg1"/>
                    </a:solidFill>
                  </a:rPr>
                  <a:t>Valuation Strategy</a:t>
                </a:r>
                <a:endParaRPr lang="en-US" altLang="zh-CN" sz="12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2" name="iṩliḑè">
                <a:extLst>
                  <a:ext uri="{FF2B5EF4-FFF2-40B4-BE49-F238E27FC236}">
                    <a16:creationId xmlns="" xmlns:a16="http://schemas.microsoft.com/office/drawing/2014/main" id="{C678E3DF-44F2-894A-A80A-A26C91D070CB}"/>
                  </a:ext>
                </a:extLst>
              </p:cNvPr>
              <p:cNvSpPr txBox="1"/>
              <p:nvPr/>
            </p:nvSpPr>
            <p:spPr>
              <a:xfrm>
                <a:off x="7975254" y="6094668"/>
                <a:ext cx="2241603" cy="365338"/>
              </a:xfrm>
              <a:prstGeom prst="rect">
                <a:avLst/>
              </a:prstGeom>
              <a:noFill/>
            </p:spPr>
            <p:txBody>
              <a:bodyPr wrap="none" lIns="90000" tIns="46800" rIns="90000" bIns="46800" anchor="b" anchorCtr="0">
                <a:normAutofit/>
              </a:bodyPr>
              <a:lstStyle/>
              <a:p>
                <a:pPr algn="r"/>
                <a:r>
                  <a:rPr lang="en-US" altLang="zh-CN" sz="1200" b="1" dirty="0">
                    <a:solidFill>
                      <a:schemeClr val="bg1"/>
                    </a:solidFill>
                  </a:rPr>
                  <a:t>5</a:t>
                </a:r>
                <a:r>
                  <a:rPr lang="en-US" altLang="zh-CN" sz="1100" b="1" dirty="0">
                    <a:solidFill>
                      <a:schemeClr val="bg1"/>
                    </a:solidFill>
                  </a:rPr>
                  <a:t> Sensitivity Analysis</a:t>
                </a:r>
                <a:endParaRPr lang="en-US" altLang="zh-CN" sz="1200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61" name="iṩliḑè">
              <a:extLst>
                <a:ext uri="{FF2B5EF4-FFF2-40B4-BE49-F238E27FC236}">
                  <a16:creationId xmlns="" xmlns:a16="http://schemas.microsoft.com/office/drawing/2014/main" id="{CB5E3191-AF09-C342-8CE2-42E580228AA6}"/>
                </a:ext>
              </a:extLst>
            </p:cNvPr>
            <p:cNvSpPr txBox="1"/>
            <p:nvPr/>
          </p:nvSpPr>
          <p:spPr>
            <a:xfrm>
              <a:off x="1159997" y="6083379"/>
              <a:ext cx="2037821" cy="365338"/>
            </a:xfrm>
            <a:prstGeom prst="rect">
              <a:avLst/>
            </a:prstGeom>
            <a:noFill/>
          </p:spPr>
          <p:txBody>
            <a:bodyPr wrap="none" lIns="90000" tIns="46800" rIns="90000" bIns="46800" anchor="b" anchorCtr="0">
              <a:normAutofit/>
            </a:bodyPr>
            <a:lstStyle/>
            <a:p>
              <a:pPr algn="r"/>
              <a:r>
                <a:rPr lang="en-US" altLang="zh-CN" sz="1200" b="1" dirty="0">
                  <a:solidFill>
                    <a:schemeClr val="bg1"/>
                  </a:solidFill>
                </a:rPr>
                <a:t>1 </a:t>
              </a:r>
              <a:r>
                <a:rPr lang="en-US" altLang="zh-CN" sz="1100" b="1" dirty="0">
                  <a:solidFill>
                    <a:schemeClr val="bg1"/>
                  </a:solidFill>
                </a:rPr>
                <a:t>Client Objective</a:t>
              </a:r>
              <a:endParaRPr lang="en-US" altLang="zh-CN" sz="1200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73" name="Picture 72">
            <a:extLst>
              <a:ext uri="{FF2B5EF4-FFF2-40B4-BE49-F238E27FC236}">
                <a16:creationId xmlns="" xmlns:a16="http://schemas.microsoft.com/office/drawing/2014/main" id="{4177793E-BED2-2641-8755-063E0801E8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3343" y="5785385"/>
            <a:ext cx="1534983" cy="770111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="" xmlns:a16="http://schemas.microsoft.com/office/drawing/2014/main" id="{AB7AC512-F5C2-1840-8F70-326BB432CB2C}"/>
              </a:ext>
            </a:extLst>
          </p:cNvPr>
          <p:cNvCxnSpPr/>
          <p:nvPr/>
        </p:nvCxnSpPr>
        <p:spPr>
          <a:xfrm>
            <a:off x="1973415" y="2697280"/>
            <a:ext cx="311024" cy="0"/>
          </a:xfrm>
          <a:prstGeom prst="line">
            <a:avLst/>
          </a:prstGeom>
          <a:ln w="19050">
            <a:solidFill>
              <a:srgbClr val="0B69D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="" xmlns:a16="http://schemas.microsoft.com/office/drawing/2014/main" id="{02FB1B49-3D01-5E4D-846B-88DAB970E78E}"/>
              </a:ext>
            </a:extLst>
          </p:cNvPr>
          <p:cNvCxnSpPr/>
          <p:nvPr/>
        </p:nvCxnSpPr>
        <p:spPr>
          <a:xfrm>
            <a:off x="3911074" y="2675507"/>
            <a:ext cx="311024" cy="0"/>
          </a:xfrm>
          <a:prstGeom prst="line">
            <a:avLst/>
          </a:prstGeom>
          <a:ln w="19050">
            <a:solidFill>
              <a:srgbClr val="0B69D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="" xmlns:a16="http://schemas.microsoft.com/office/drawing/2014/main" id="{B533FF19-A6CD-9F4D-8900-E501A94BE865}"/>
              </a:ext>
            </a:extLst>
          </p:cNvPr>
          <p:cNvCxnSpPr/>
          <p:nvPr/>
        </p:nvCxnSpPr>
        <p:spPr>
          <a:xfrm>
            <a:off x="1940759" y="3067393"/>
            <a:ext cx="311024" cy="0"/>
          </a:xfrm>
          <a:prstGeom prst="line">
            <a:avLst/>
          </a:prstGeom>
          <a:ln w="19050">
            <a:solidFill>
              <a:srgbClr val="0B69D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="" xmlns:a16="http://schemas.microsoft.com/office/drawing/2014/main" id="{9C57D27A-9D66-574F-B6DD-E3A289399A4C}"/>
              </a:ext>
            </a:extLst>
          </p:cNvPr>
          <p:cNvCxnSpPr>
            <a:cxnSpLocks/>
          </p:cNvCxnSpPr>
          <p:nvPr/>
        </p:nvCxnSpPr>
        <p:spPr>
          <a:xfrm>
            <a:off x="3410330" y="3045625"/>
            <a:ext cx="175571" cy="0"/>
          </a:xfrm>
          <a:prstGeom prst="line">
            <a:avLst/>
          </a:prstGeom>
          <a:ln w="19050">
            <a:solidFill>
              <a:srgbClr val="0B69D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="" xmlns:a16="http://schemas.microsoft.com/office/drawing/2014/main" id="{8E03E779-615C-7B49-80A6-D7FEA9724605}"/>
              </a:ext>
            </a:extLst>
          </p:cNvPr>
          <p:cNvCxnSpPr/>
          <p:nvPr/>
        </p:nvCxnSpPr>
        <p:spPr>
          <a:xfrm>
            <a:off x="1825591" y="3896119"/>
            <a:ext cx="311024" cy="0"/>
          </a:xfrm>
          <a:prstGeom prst="line">
            <a:avLst/>
          </a:prstGeom>
          <a:ln w="19050">
            <a:solidFill>
              <a:srgbClr val="0B69D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="" xmlns:a16="http://schemas.microsoft.com/office/drawing/2014/main" id="{203BA667-56A1-8149-9687-E2D786058A20}"/>
              </a:ext>
            </a:extLst>
          </p:cNvPr>
          <p:cNvCxnSpPr>
            <a:cxnSpLocks/>
          </p:cNvCxnSpPr>
          <p:nvPr/>
        </p:nvCxnSpPr>
        <p:spPr>
          <a:xfrm>
            <a:off x="3410330" y="3882229"/>
            <a:ext cx="175571" cy="0"/>
          </a:xfrm>
          <a:prstGeom prst="line">
            <a:avLst/>
          </a:prstGeom>
          <a:ln w="19050">
            <a:solidFill>
              <a:srgbClr val="0B69D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="" xmlns:a16="http://schemas.microsoft.com/office/drawing/2014/main" id="{0BF162DA-49AC-A64F-AE6C-3B1B38229413}"/>
              </a:ext>
            </a:extLst>
          </p:cNvPr>
          <p:cNvCxnSpPr>
            <a:cxnSpLocks/>
          </p:cNvCxnSpPr>
          <p:nvPr/>
        </p:nvCxnSpPr>
        <p:spPr>
          <a:xfrm>
            <a:off x="2681106" y="4295034"/>
            <a:ext cx="195822" cy="0"/>
          </a:xfrm>
          <a:prstGeom prst="line">
            <a:avLst/>
          </a:prstGeom>
          <a:ln w="19050">
            <a:solidFill>
              <a:srgbClr val="0B69D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="" xmlns:a16="http://schemas.microsoft.com/office/drawing/2014/main" id="{67B2C43D-F257-2A46-9B2E-40A7F9B9BBA2}"/>
              </a:ext>
            </a:extLst>
          </p:cNvPr>
          <p:cNvCxnSpPr>
            <a:cxnSpLocks/>
          </p:cNvCxnSpPr>
          <p:nvPr/>
        </p:nvCxnSpPr>
        <p:spPr>
          <a:xfrm>
            <a:off x="3745766" y="4779401"/>
            <a:ext cx="195822" cy="0"/>
          </a:xfrm>
          <a:prstGeom prst="line">
            <a:avLst/>
          </a:prstGeom>
          <a:ln w="19050">
            <a:solidFill>
              <a:srgbClr val="0B69D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1084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4" grpId="0" animBg="1"/>
      <p:bldP spid="3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40D9C28A-475F-48AF-A182-7722652DA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458" y="0"/>
            <a:ext cx="10850563" cy="1028699"/>
          </a:xfrm>
        </p:spPr>
        <p:txBody>
          <a:bodyPr/>
          <a:lstStyle/>
          <a:p>
            <a:r>
              <a:rPr lang="en-US" altLang="zh-CN" dirty="0"/>
              <a:t>Model Calibration</a:t>
            </a:r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="" xmlns:a16="http://schemas.microsoft.com/office/drawing/2014/main" id="{6A0A2FF3-ED5C-4166-8C66-B412103D64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14</a:t>
            </a:fld>
            <a:endParaRPr lang="zh-CN" altLang="en-US"/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1048641C-A745-744D-88C1-5D9EFAECC33D}"/>
              </a:ext>
            </a:extLst>
          </p:cNvPr>
          <p:cNvSpPr txBox="1"/>
          <p:nvPr/>
        </p:nvSpPr>
        <p:spPr>
          <a:xfrm>
            <a:off x="4075289" y="100471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40" name="Group 39">
            <a:extLst>
              <a:ext uri="{FF2B5EF4-FFF2-40B4-BE49-F238E27FC236}">
                <a16:creationId xmlns="" xmlns:a16="http://schemas.microsoft.com/office/drawing/2014/main" id="{A223B703-2294-0248-BF45-4FFC6E7E3895}"/>
              </a:ext>
            </a:extLst>
          </p:cNvPr>
          <p:cNvGrpSpPr/>
          <p:nvPr/>
        </p:nvGrpSpPr>
        <p:grpSpPr>
          <a:xfrm>
            <a:off x="383958" y="1275497"/>
            <a:ext cx="3978400" cy="651871"/>
            <a:chOff x="199387" y="1040657"/>
            <a:chExt cx="3978400" cy="651871"/>
          </a:xfrm>
        </p:grpSpPr>
        <p:sp>
          <p:nvSpPr>
            <p:cNvPr id="57" name="Rectangle 56">
              <a:extLst>
                <a:ext uri="{FF2B5EF4-FFF2-40B4-BE49-F238E27FC236}">
                  <a16:creationId xmlns="" xmlns:a16="http://schemas.microsoft.com/office/drawing/2014/main" id="{E4A248F9-638E-B34E-8307-7CC657B29936}"/>
                </a:ext>
              </a:extLst>
            </p:cNvPr>
            <p:cNvSpPr/>
            <p:nvPr/>
          </p:nvSpPr>
          <p:spPr>
            <a:xfrm>
              <a:off x="1030903" y="1327190"/>
              <a:ext cx="3146884" cy="365338"/>
            </a:xfrm>
            <a:prstGeom prst="rect">
              <a:avLst/>
            </a:prstGeom>
            <a:solidFill>
              <a:srgbClr val="0B69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iṩliḑè">
              <a:extLst>
                <a:ext uri="{FF2B5EF4-FFF2-40B4-BE49-F238E27FC236}">
                  <a16:creationId xmlns="" xmlns:a16="http://schemas.microsoft.com/office/drawing/2014/main" id="{028AA64A-A8BB-6742-8701-A00C7FDB9F10}"/>
                </a:ext>
              </a:extLst>
            </p:cNvPr>
            <p:cNvSpPr txBox="1"/>
            <p:nvPr/>
          </p:nvSpPr>
          <p:spPr>
            <a:xfrm>
              <a:off x="199387" y="1040657"/>
              <a:ext cx="3657602" cy="625030"/>
            </a:xfrm>
            <a:prstGeom prst="rect">
              <a:avLst/>
            </a:prstGeom>
            <a:noFill/>
          </p:spPr>
          <p:txBody>
            <a:bodyPr wrap="none" lIns="90000" tIns="46800" rIns="90000" bIns="46800" anchor="b" anchorCtr="0">
              <a:normAutofit/>
            </a:bodyPr>
            <a:lstStyle/>
            <a:p>
              <a:pPr algn="r"/>
              <a:r>
                <a:rPr lang="en-US" altLang="zh-CN" sz="1600" b="1" dirty="0">
                  <a:solidFill>
                    <a:schemeClr val="bg1"/>
                  </a:solidFill>
                </a:rPr>
                <a:t>Power and Gas Process</a:t>
              </a:r>
            </a:p>
          </p:txBody>
        </p:sp>
      </p:grpSp>
      <p:sp>
        <p:nvSpPr>
          <p:cNvPr id="60" name="标题 1">
            <a:extLst>
              <a:ext uri="{FF2B5EF4-FFF2-40B4-BE49-F238E27FC236}">
                <a16:creationId xmlns="" xmlns:a16="http://schemas.microsoft.com/office/drawing/2014/main" id="{2A7CAE45-8BF4-2744-AB04-92513B7CBEB0}"/>
              </a:ext>
            </a:extLst>
          </p:cNvPr>
          <p:cNvSpPr txBox="1">
            <a:spLocks/>
          </p:cNvSpPr>
          <p:nvPr/>
        </p:nvSpPr>
        <p:spPr>
          <a:xfrm>
            <a:off x="8002058" y="2739170"/>
            <a:ext cx="10850563" cy="10286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3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zh-CN" altLang="en-US"/>
          </a:p>
        </p:txBody>
      </p:sp>
      <p:sp>
        <p:nvSpPr>
          <p:cNvPr id="63" name="Rectangle 62">
            <a:extLst>
              <a:ext uri="{FF2B5EF4-FFF2-40B4-BE49-F238E27FC236}">
                <a16:creationId xmlns="" xmlns:a16="http://schemas.microsoft.com/office/drawing/2014/main" id="{A22B4C18-29D0-1B4A-AA66-F0CEE067775F}"/>
              </a:ext>
            </a:extLst>
          </p:cNvPr>
          <p:cNvSpPr/>
          <p:nvPr/>
        </p:nvSpPr>
        <p:spPr>
          <a:xfrm>
            <a:off x="7394718" y="3634233"/>
            <a:ext cx="2892249" cy="6244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9" name="Group 38">
            <a:extLst>
              <a:ext uri="{FF2B5EF4-FFF2-40B4-BE49-F238E27FC236}">
                <a16:creationId xmlns="" xmlns:a16="http://schemas.microsoft.com/office/drawing/2014/main" id="{8244F381-79E5-9D41-957F-0C7500635769}"/>
              </a:ext>
            </a:extLst>
          </p:cNvPr>
          <p:cNvGrpSpPr/>
          <p:nvPr/>
        </p:nvGrpSpPr>
        <p:grpSpPr>
          <a:xfrm>
            <a:off x="1548080" y="6071663"/>
            <a:ext cx="9095839" cy="432181"/>
            <a:chOff x="1159997" y="6081506"/>
            <a:chExt cx="9095839" cy="432181"/>
          </a:xfrm>
        </p:grpSpPr>
        <p:grpSp>
          <p:nvGrpSpPr>
            <p:cNvPr id="59" name="Group 58">
              <a:extLst>
                <a:ext uri="{FF2B5EF4-FFF2-40B4-BE49-F238E27FC236}">
                  <a16:creationId xmlns="" xmlns:a16="http://schemas.microsoft.com/office/drawing/2014/main" id="{8B0AFE22-2BCA-A94E-99AA-3D7477F2E525}"/>
                </a:ext>
              </a:extLst>
            </p:cNvPr>
            <p:cNvGrpSpPr/>
            <p:nvPr/>
          </p:nvGrpSpPr>
          <p:grpSpPr>
            <a:xfrm>
              <a:off x="1663007" y="6081506"/>
              <a:ext cx="8592829" cy="432181"/>
              <a:chOff x="1663007" y="6081506"/>
              <a:chExt cx="8592829" cy="432181"/>
            </a:xfrm>
          </p:grpSpPr>
          <p:sp>
            <p:nvSpPr>
              <p:cNvPr id="64" name="Chevron 63">
                <a:extLst>
                  <a:ext uri="{FF2B5EF4-FFF2-40B4-BE49-F238E27FC236}">
                    <a16:creationId xmlns="" xmlns:a16="http://schemas.microsoft.com/office/drawing/2014/main" id="{45E84DC2-6565-9642-BBDA-A87B550B9480}"/>
                  </a:ext>
                </a:extLst>
              </p:cNvPr>
              <p:cNvSpPr/>
              <p:nvPr/>
            </p:nvSpPr>
            <p:spPr>
              <a:xfrm>
                <a:off x="3360544" y="6141156"/>
                <a:ext cx="1802681" cy="372531"/>
              </a:xfrm>
              <a:prstGeom prst="chevron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5" name="Chevron 64">
                <a:extLst>
                  <a:ext uri="{FF2B5EF4-FFF2-40B4-BE49-F238E27FC236}">
                    <a16:creationId xmlns="" xmlns:a16="http://schemas.microsoft.com/office/drawing/2014/main" id="{8109B641-AE01-DF4F-9AD2-F83BDE8255AA}"/>
                  </a:ext>
                </a:extLst>
              </p:cNvPr>
              <p:cNvSpPr/>
              <p:nvPr/>
            </p:nvSpPr>
            <p:spPr>
              <a:xfrm>
                <a:off x="5058081" y="6141155"/>
                <a:ext cx="1802681" cy="372531"/>
              </a:xfrm>
              <a:prstGeom prst="chevron">
                <a:avLst/>
              </a:prstGeom>
              <a:solidFill>
                <a:srgbClr val="0B69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6" name="Chevron 65">
                <a:extLst>
                  <a:ext uri="{FF2B5EF4-FFF2-40B4-BE49-F238E27FC236}">
                    <a16:creationId xmlns="" xmlns:a16="http://schemas.microsoft.com/office/drawing/2014/main" id="{41927268-12B2-6949-A5CB-E9D37853C33B}"/>
                  </a:ext>
                </a:extLst>
              </p:cNvPr>
              <p:cNvSpPr/>
              <p:nvPr/>
            </p:nvSpPr>
            <p:spPr>
              <a:xfrm>
                <a:off x="6755618" y="6141155"/>
                <a:ext cx="1802681" cy="372531"/>
              </a:xfrm>
              <a:prstGeom prst="chevron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7" name="Chevron 66">
                <a:extLst>
                  <a:ext uri="{FF2B5EF4-FFF2-40B4-BE49-F238E27FC236}">
                    <a16:creationId xmlns="" xmlns:a16="http://schemas.microsoft.com/office/drawing/2014/main" id="{56FD3AB7-F011-B248-995D-2123740A4904}"/>
                  </a:ext>
                </a:extLst>
              </p:cNvPr>
              <p:cNvSpPr/>
              <p:nvPr/>
            </p:nvSpPr>
            <p:spPr>
              <a:xfrm>
                <a:off x="8453155" y="6141154"/>
                <a:ext cx="1802681" cy="372531"/>
              </a:xfrm>
              <a:prstGeom prst="chevron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8" name="Pentagon 67">
                <a:extLst>
                  <a:ext uri="{FF2B5EF4-FFF2-40B4-BE49-F238E27FC236}">
                    <a16:creationId xmlns="" xmlns:a16="http://schemas.microsoft.com/office/drawing/2014/main" id="{EB85D83E-E4ED-FE4E-A315-3739463295C9}"/>
                  </a:ext>
                </a:extLst>
              </p:cNvPr>
              <p:cNvSpPr/>
              <p:nvPr/>
            </p:nvSpPr>
            <p:spPr>
              <a:xfrm>
                <a:off x="1663007" y="6140490"/>
                <a:ext cx="1792587" cy="350619"/>
              </a:xfrm>
              <a:prstGeom prst="homePlat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9" name="iṩliḑè">
                <a:extLst>
                  <a:ext uri="{FF2B5EF4-FFF2-40B4-BE49-F238E27FC236}">
                    <a16:creationId xmlns="" xmlns:a16="http://schemas.microsoft.com/office/drawing/2014/main" id="{93C69114-AA9E-8848-83E7-D15E99258CD7}"/>
                  </a:ext>
                </a:extLst>
              </p:cNvPr>
              <p:cNvSpPr txBox="1"/>
              <p:nvPr/>
            </p:nvSpPr>
            <p:spPr>
              <a:xfrm>
                <a:off x="2662431" y="6094668"/>
                <a:ext cx="2037821" cy="365338"/>
              </a:xfrm>
              <a:prstGeom prst="rect">
                <a:avLst/>
              </a:prstGeom>
              <a:noFill/>
            </p:spPr>
            <p:txBody>
              <a:bodyPr wrap="none" lIns="90000" tIns="46800" rIns="90000" bIns="46800" anchor="b" anchorCtr="0">
                <a:normAutofit/>
              </a:bodyPr>
              <a:lstStyle/>
              <a:p>
                <a:pPr algn="r"/>
                <a:r>
                  <a:rPr lang="en-US" altLang="zh-CN" sz="1200" b="1" dirty="0">
                    <a:solidFill>
                      <a:schemeClr val="bg1"/>
                    </a:solidFill>
                  </a:rPr>
                  <a:t>2 Solution</a:t>
                </a:r>
              </a:p>
            </p:txBody>
          </p:sp>
          <p:sp>
            <p:nvSpPr>
              <p:cNvPr id="70" name="iṩliḑè">
                <a:extLst>
                  <a:ext uri="{FF2B5EF4-FFF2-40B4-BE49-F238E27FC236}">
                    <a16:creationId xmlns="" xmlns:a16="http://schemas.microsoft.com/office/drawing/2014/main" id="{E8B3F2CA-32A2-C940-A69B-3CFDC78A6AA0}"/>
                  </a:ext>
                </a:extLst>
              </p:cNvPr>
              <p:cNvSpPr txBox="1"/>
              <p:nvPr/>
            </p:nvSpPr>
            <p:spPr>
              <a:xfrm>
                <a:off x="4770368" y="6083379"/>
                <a:ext cx="2037821" cy="365338"/>
              </a:xfrm>
              <a:prstGeom prst="rect">
                <a:avLst/>
              </a:prstGeom>
              <a:noFill/>
            </p:spPr>
            <p:txBody>
              <a:bodyPr wrap="none" lIns="90000" tIns="46800" rIns="90000" bIns="46800" anchor="b" anchorCtr="0">
                <a:normAutofit/>
              </a:bodyPr>
              <a:lstStyle/>
              <a:p>
                <a:pPr algn="r"/>
                <a:r>
                  <a:rPr lang="en-US" altLang="zh-CN" sz="1200" b="1" dirty="0">
                    <a:solidFill>
                      <a:schemeClr val="bg1"/>
                    </a:solidFill>
                  </a:rPr>
                  <a:t>3</a:t>
                </a:r>
                <a:r>
                  <a:rPr lang="en-US" altLang="zh-CN" sz="1100" b="1" dirty="0">
                    <a:solidFill>
                      <a:schemeClr val="bg1"/>
                    </a:solidFill>
                  </a:rPr>
                  <a:t> Model Construction</a:t>
                </a:r>
              </a:p>
            </p:txBody>
          </p:sp>
          <p:sp>
            <p:nvSpPr>
              <p:cNvPr id="71" name="iṩliḑè">
                <a:extLst>
                  <a:ext uri="{FF2B5EF4-FFF2-40B4-BE49-F238E27FC236}">
                    <a16:creationId xmlns="" xmlns:a16="http://schemas.microsoft.com/office/drawing/2014/main" id="{E90F4F3B-9236-7542-BB92-C639112CD364}"/>
                  </a:ext>
                </a:extLst>
              </p:cNvPr>
              <p:cNvSpPr txBox="1"/>
              <p:nvPr/>
            </p:nvSpPr>
            <p:spPr>
              <a:xfrm>
                <a:off x="6225146" y="6081506"/>
                <a:ext cx="2241603" cy="365338"/>
              </a:xfrm>
              <a:prstGeom prst="rect">
                <a:avLst/>
              </a:prstGeom>
              <a:noFill/>
            </p:spPr>
            <p:txBody>
              <a:bodyPr wrap="none" lIns="90000" tIns="46800" rIns="90000" bIns="46800" anchor="b" anchorCtr="0">
                <a:normAutofit/>
              </a:bodyPr>
              <a:lstStyle/>
              <a:p>
                <a:pPr algn="r"/>
                <a:r>
                  <a:rPr lang="en-US" altLang="zh-CN" sz="1200" b="1" dirty="0">
                    <a:solidFill>
                      <a:schemeClr val="bg1"/>
                    </a:solidFill>
                  </a:rPr>
                  <a:t>4 </a:t>
                </a:r>
                <a:r>
                  <a:rPr lang="en-US" altLang="zh-CN" sz="1100" b="1" dirty="0">
                    <a:solidFill>
                      <a:schemeClr val="bg1"/>
                    </a:solidFill>
                  </a:rPr>
                  <a:t>Valuation Strategy</a:t>
                </a:r>
                <a:endParaRPr lang="en-US" altLang="zh-CN" sz="12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2" name="iṩliḑè">
                <a:extLst>
                  <a:ext uri="{FF2B5EF4-FFF2-40B4-BE49-F238E27FC236}">
                    <a16:creationId xmlns="" xmlns:a16="http://schemas.microsoft.com/office/drawing/2014/main" id="{C678E3DF-44F2-894A-A80A-A26C91D070CB}"/>
                  </a:ext>
                </a:extLst>
              </p:cNvPr>
              <p:cNvSpPr txBox="1"/>
              <p:nvPr/>
            </p:nvSpPr>
            <p:spPr>
              <a:xfrm>
                <a:off x="7975254" y="6094668"/>
                <a:ext cx="2241603" cy="365338"/>
              </a:xfrm>
              <a:prstGeom prst="rect">
                <a:avLst/>
              </a:prstGeom>
              <a:noFill/>
            </p:spPr>
            <p:txBody>
              <a:bodyPr wrap="none" lIns="90000" tIns="46800" rIns="90000" bIns="46800" anchor="b" anchorCtr="0">
                <a:normAutofit/>
              </a:bodyPr>
              <a:lstStyle/>
              <a:p>
                <a:pPr algn="r"/>
                <a:r>
                  <a:rPr lang="en-US" altLang="zh-CN" sz="1200" b="1" dirty="0">
                    <a:solidFill>
                      <a:schemeClr val="bg1"/>
                    </a:solidFill>
                  </a:rPr>
                  <a:t>5</a:t>
                </a:r>
                <a:r>
                  <a:rPr lang="en-US" altLang="zh-CN" sz="1100" b="1" dirty="0">
                    <a:solidFill>
                      <a:schemeClr val="bg1"/>
                    </a:solidFill>
                  </a:rPr>
                  <a:t> Sensitivity Analysis</a:t>
                </a:r>
                <a:endParaRPr lang="en-US" altLang="zh-CN" sz="1200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61" name="iṩliḑè">
              <a:extLst>
                <a:ext uri="{FF2B5EF4-FFF2-40B4-BE49-F238E27FC236}">
                  <a16:creationId xmlns="" xmlns:a16="http://schemas.microsoft.com/office/drawing/2014/main" id="{CB5E3191-AF09-C342-8CE2-42E580228AA6}"/>
                </a:ext>
              </a:extLst>
            </p:cNvPr>
            <p:cNvSpPr txBox="1"/>
            <p:nvPr/>
          </p:nvSpPr>
          <p:spPr>
            <a:xfrm>
              <a:off x="1159997" y="6083379"/>
              <a:ext cx="2037821" cy="365338"/>
            </a:xfrm>
            <a:prstGeom prst="rect">
              <a:avLst/>
            </a:prstGeom>
            <a:noFill/>
          </p:spPr>
          <p:txBody>
            <a:bodyPr wrap="none" lIns="90000" tIns="46800" rIns="90000" bIns="46800" anchor="b" anchorCtr="0">
              <a:normAutofit/>
            </a:bodyPr>
            <a:lstStyle/>
            <a:p>
              <a:pPr algn="r"/>
              <a:r>
                <a:rPr lang="en-US" altLang="zh-CN" sz="1200" b="1" dirty="0">
                  <a:solidFill>
                    <a:schemeClr val="bg1"/>
                  </a:solidFill>
                </a:rPr>
                <a:t>1 </a:t>
              </a:r>
              <a:r>
                <a:rPr lang="en-US" altLang="zh-CN" sz="1100" b="1" dirty="0">
                  <a:solidFill>
                    <a:schemeClr val="bg1"/>
                  </a:solidFill>
                </a:rPr>
                <a:t>Client Objective</a:t>
              </a:r>
              <a:endParaRPr lang="en-US" altLang="zh-CN" sz="1200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73" name="Picture 72">
            <a:extLst>
              <a:ext uri="{FF2B5EF4-FFF2-40B4-BE49-F238E27FC236}">
                <a16:creationId xmlns="" xmlns:a16="http://schemas.microsoft.com/office/drawing/2014/main" id="{4177793E-BED2-2641-8755-063E0801E8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343" y="5785385"/>
            <a:ext cx="1534983" cy="770111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="" xmlns:a16="http://schemas.microsoft.com/office/drawing/2014/main" id="{91390510-A638-784D-A4F3-6EC01142714F}"/>
              </a:ext>
            </a:extLst>
          </p:cNvPr>
          <p:cNvSpPr/>
          <p:nvPr/>
        </p:nvSpPr>
        <p:spPr>
          <a:xfrm>
            <a:off x="6579893" y="1549269"/>
            <a:ext cx="2037821" cy="365338"/>
          </a:xfrm>
          <a:prstGeom prst="rect">
            <a:avLst/>
          </a:prstGeom>
          <a:solidFill>
            <a:srgbClr val="2A9C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iṩliḑè">
                <a:extLst>
                  <a:ext uri="{FF2B5EF4-FFF2-40B4-BE49-F238E27FC236}">
                    <a16:creationId xmlns="" xmlns:a16="http://schemas.microsoft.com/office/drawing/2014/main" id="{87A841CA-C176-3B46-A628-FDEB8FD74B18}"/>
                  </a:ext>
                </a:extLst>
              </p:cNvPr>
              <p:cNvSpPr txBox="1"/>
              <p:nvPr/>
            </p:nvSpPr>
            <p:spPr>
              <a:xfrm>
                <a:off x="6697067" y="1544368"/>
                <a:ext cx="1822452" cy="365338"/>
              </a:xfrm>
              <a:prstGeom prst="rect">
                <a:avLst/>
              </a:prstGeom>
              <a:solidFill>
                <a:srgbClr val="2A9CA2"/>
              </a:solidFill>
            </p:spPr>
            <p:txBody>
              <a:bodyPr wrap="none" lIns="90000" tIns="46800" rIns="90000" bIns="46800" anchor="b" anchorCtr="0"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16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  <m:d>
                      <m:dPr>
                        <m:ctrlPr>
                          <a:rPr lang="en-US" altLang="zh-CN" sz="1600" b="1" i="1" smtClean="0">
                            <a:solidFill>
                              <a:schemeClr val="bg1"/>
                            </a:solidFill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𝒕</m:t>
                        </m:r>
                      </m:e>
                    </m:d>
                  </m:oMath>
                </a14:m>
                <a:r>
                  <a:rPr lang="en-US" altLang="zh-CN" sz="1600" b="1" dirty="0">
                    <a:solidFill>
                      <a:schemeClr val="bg1"/>
                    </a:solidFill>
                  </a:rPr>
                  <a:t> Calibration</a:t>
                </a:r>
              </a:p>
            </p:txBody>
          </p:sp>
        </mc:Choice>
        <mc:Fallback xmlns="">
          <p:sp>
            <p:nvSpPr>
              <p:cNvPr id="42" name="iṩliḑè">
                <a:extLst>
                  <a:ext uri="{FF2B5EF4-FFF2-40B4-BE49-F238E27FC236}">
                    <a16:creationId xmlns:a16="http://schemas.microsoft.com/office/drawing/2014/main" id="{87A841CA-C176-3B46-A628-FDEB8FD74B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7067" y="1544368"/>
                <a:ext cx="1822452" cy="365338"/>
              </a:xfrm>
              <a:prstGeom prst="rect">
                <a:avLst/>
              </a:prstGeom>
              <a:blipFill>
                <a:blip r:embed="rId3"/>
                <a:stretch>
                  <a:fillRect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ïṡ1îḋè">
                <a:extLst>
                  <a:ext uri="{FF2B5EF4-FFF2-40B4-BE49-F238E27FC236}">
                    <a16:creationId xmlns="" xmlns:a16="http://schemas.microsoft.com/office/drawing/2014/main" id="{05E45361-D8C8-3C4B-85C6-E3D98C08E06B}"/>
                  </a:ext>
                </a:extLst>
              </p:cNvPr>
              <p:cNvSpPr txBox="1"/>
              <p:nvPr/>
            </p:nvSpPr>
            <p:spPr bwMode="auto">
              <a:xfrm>
                <a:off x="6576367" y="2414680"/>
                <a:ext cx="3883909" cy="493040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ctr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342900" indent="-342900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altLang="zh-CN" sz="1400" i="1" smtClean="0"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altLang="zh-CN" sz="1400" dirty="0"/>
                  <a:t>: Step-wise function (12 stages)</a:t>
                </a:r>
              </a:p>
              <a:p>
                <a:pPr marL="342900" indent="-342900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endParaRPr lang="en-US" altLang="zh-CN" sz="1400" dirty="0"/>
              </a:p>
            </p:txBody>
          </p:sp>
        </mc:Choice>
        <mc:Fallback xmlns="">
          <p:sp>
            <p:nvSpPr>
              <p:cNvPr id="43" name="ïṡ1îḋè">
                <a:extLst>
                  <a:ext uri="{FF2B5EF4-FFF2-40B4-BE49-F238E27FC236}">
                    <a16:creationId xmlns:a16="http://schemas.microsoft.com/office/drawing/2014/main" id="{05E45361-D8C8-3C4B-85C6-E3D98C08E0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576367" y="2414680"/>
                <a:ext cx="3883909" cy="493040"/>
              </a:xfrm>
              <a:prstGeom prst="rect">
                <a:avLst/>
              </a:prstGeom>
              <a:blipFill>
                <a:blip r:embed="rId4"/>
                <a:stretch>
                  <a:fillRect l="-326" t="-2500"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ïṡ1îḋè">
                <a:extLst>
                  <a:ext uri="{FF2B5EF4-FFF2-40B4-BE49-F238E27FC236}">
                    <a16:creationId xmlns="" xmlns:a16="http://schemas.microsoft.com/office/drawing/2014/main" id="{BD7372C1-3D52-5E4B-BD95-5FFF3833238E}"/>
                  </a:ext>
                </a:extLst>
              </p:cNvPr>
              <p:cNvSpPr txBox="1"/>
              <p:nvPr/>
            </p:nvSpPr>
            <p:spPr bwMode="auto">
              <a:xfrm>
                <a:off x="6634759" y="4382209"/>
                <a:ext cx="6352033" cy="1079987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ctr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342900" indent="-342900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en-US" altLang="zh-CN" sz="1400" dirty="0"/>
                  <a:t>Repeat the bootstrap process and </a:t>
                </a:r>
              </a:p>
              <a:p>
                <a:pPr>
                  <a:spcBef>
                    <a:spcPct val="0"/>
                  </a:spcBef>
                </a:pPr>
                <a:r>
                  <a:rPr lang="en-US" altLang="zh-CN" sz="1400" dirty="0"/>
                  <a:t>      take the average value for each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CN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endParaRPr lang="en-US" altLang="zh-CN" sz="1400" dirty="0"/>
              </a:p>
              <a:p>
                <a:pPr>
                  <a:spcBef>
                    <a:spcPct val="0"/>
                  </a:spcBef>
                </a:pPr>
                <a:r>
                  <a:rPr lang="en-US" altLang="zh-CN" sz="1400" dirty="0"/>
                  <a:t>      (</a:t>
                </a:r>
                <a:r>
                  <a:rPr lang="en-US" altLang="zh-CN" sz="1400" dirty="0" err="1"/>
                  <a:t>i</a:t>
                </a:r>
                <a:r>
                  <a:rPr lang="en-US" altLang="zh-CN" sz="1400" dirty="0"/>
                  <a:t>=1,..,12)</a:t>
                </a:r>
              </a:p>
            </p:txBody>
          </p:sp>
        </mc:Choice>
        <mc:Fallback xmlns="">
          <p:sp>
            <p:nvSpPr>
              <p:cNvPr id="45" name="ïṡ1îḋè">
                <a:extLst>
                  <a:ext uri="{FF2B5EF4-FFF2-40B4-BE49-F238E27FC236}">
                    <a16:creationId xmlns:a16="http://schemas.microsoft.com/office/drawing/2014/main" id="{BD7372C1-3D52-5E4B-BD95-5FFF383323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634759" y="4382209"/>
                <a:ext cx="6352033" cy="10799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ïṡ1îḋè">
            <a:extLst>
              <a:ext uri="{FF2B5EF4-FFF2-40B4-BE49-F238E27FC236}">
                <a16:creationId xmlns="" xmlns:a16="http://schemas.microsoft.com/office/drawing/2014/main" id="{BE316EAD-A009-0F4C-9E4D-65F47B514237}"/>
              </a:ext>
            </a:extLst>
          </p:cNvPr>
          <p:cNvSpPr txBox="1"/>
          <p:nvPr/>
        </p:nvSpPr>
        <p:spPr bwMode="auto">
          <a:xfrm>
            <a:off x="6566561" y="2674541"/>
            <a:ext cx="6352033" cy="1079987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ctr">
            <a:norm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342900" indent="-342900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zh-CN" sz="1400" dirty="0" err="1"/>
              <a:t>BootStrap</a:t>
            </a:r>
            <a:r>
              <a:rPr lang="en-US" altLang="zh-CN" sz="1400" dirty="0"/>
              <a:t> calibration</a:t>
            </a:r>
            <a:r>
              <a:rPr lang="zh-CN" altLang="en-US" sz="1400" dirty="0"/>
              <a:t> </a:t>
            </a:r>
            <a:r>
              <a:rPr lang="en-US" altLang="zh-CN" sz="1400" dirty="0"/>
              <a:t>to match the 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zh-CN" sz="1400" dirty="0"/>
              <a:t>      corresponding forward prices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="" xmlns:a16="http://schemas.microsoft.com/office/drawing/2014/main" id="{666C7FAD-ED0D-9240-BF0F-2419CA519CE4}"/>
                  </a:ext>
                </a:extLst>
              </p:cNvPr>
              <p:cNvSpPr txBox="1"/>
              <p:nvPr/>
            </p:nvSpPr>
            <p:spPr>
              <a:xfrm>
                <a:off x="7009852" y="3506491"/>
                <a:ext cx="2980442" cy="8088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𝑚𝑖𝑛𝑖𝑚𝑖𝑧𝑒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sz="1400" b="0" i="1" smtClean="0">
                              <a:latin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4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𝑚𝑎𝑟𝑘𝑒𝑡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400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400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sz="1400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400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𝐶𝐶𝑖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1400" b="0" dirty="0"/>
              </a:p>
              <a:p>
                <a:endParaRPr lang="en-US" sz="1400" b="0" dirty="0"/>
              </a:p>
              <a:p>
                <a:endParaRPr lang="en-US" sz="1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66C7FAD-ED0D-9240-BF0F-2419CA519C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9852" y="3506491"/>
                <a:ext cx="2980442" cy="80887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="" xmlns:a16="http://schemas.microsoft.com/office/drawing/2014/main" id="{5A995432-5179-DB46-AC7B-2D4D002EFD5A}"/>
                  </a:ext>
                </a:extLst>
              </p:cNvPr>
              <p:cNvSpPr txBox="1"/>
              <p:nvPr/>
            </p:nvSpPr>
            <p:spPr>
              <a:xfrm>
                <a:off x="7264722" y="3742519"/>
                <a:ext cx="713366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𝐶𝐶𝑖</m:t>
                          </m:r>
                        </m:sub>
                      </m:sSub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A995432-5179-DB46-AC7B-2D4D002EFD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4722" y="3742519"/>
                <a:ext cx="713366" cy="2616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="" xmlns:a16="http://schemas.microsoft.com/office/drawing/2014/main" id="{83F05A8E-15D8-6A4A-B30A-726A58628D78}"/>
                  </a:ext>
                </a:extLst>
              </p:cNvPr>
              <p:cNvSpPr txBox="1"/>
              <p:nvPr/>
            </p:nvSpPr>
            <p:spPr>
              <a:xfrm>
                <a:off x="6973355" y="3940753"/>
                <a:ext cx="2980442" cy="8088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𝑚𝑖𝑛𝑖𝑚𝑖𝑧𝑒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sz="1400" b="0" i="1" smtClean="0">
                              <a:latin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4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𝑚𝑎𝑟𝑘𝑒𝑡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400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400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  <m:d>
                                <m:dPr>
                                  <m:ctrlPr>
                                    <a:rPr lang="en-US" sz="1400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400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𝐺𝑖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1400" b="0" dirty="0"/>
              </a:p>
              <a:p>
                <a:endParaRPr lang="en-US" sz="1400" b="0" dirty="0"/>
              </a:p>
              <a:p>
                <a:endParaRPr lang="en-US" sz="14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83F05A8E-15D8-6A4A-B30A-726A58628D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3355" y="3940753"/>
                <a:ext cx="2980442" cy="80887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="" xmlns:a16="http://schemas.microsoft.com/office/drawing/2014/main" id="{F09D6D69-183B-544C-A909-7D4C7A5B843C}"/>
                  </a:ext>
                </a:extLst>
              </p:cNvPr>
              <p:cNvSpPr txBox="1"/>
              <p:nvPr/>
            </p:nvSpPr>
            <p:spPr>
              <a:xfrm>
                <a:off x="7264722" y="4188257"/>
                <a:ext cx="713366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𝐺𝑖</m:t>
                          </m:r>
                        </m:sub>
                      </m:sSub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F09D6D69-183B-544C-A909-7D4C7A5B84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4722" y="4188257"/>
                <a:ext cx="713366" cy="2616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Connector 10">
            <a:extLst>
              <a:ext uri="{FF2B5EF4-FFF2-40B4-BE49-F238E27FC236}">
                <a16:creationId xmlns="" xmlns:a16="http://schemas.microsoft.com/office/drawing/2014/main" id="{F27A1A87-4C01-8847-A986-3EE6F30094BC}"/>
              </a:ext>
            </a:extLst>
          </p:cNvPr>
          <p:cNvCxnSpPr>
            <a:cxnSpLocks/>
          </p:cNvCxnSpPr>
          <p:nvPr/>
        </p:nvCxnSpPr>
        <p:spPr>
          <a:xfrm>
            <a:off x="7017963" y="3669642"/>
            <a:ext cx="0" cy="67554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5568" y="2169181"/>
            <a:ext cx="4760059" cy="218610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32882" y="4683785"/>
            <a:ext cx="3710568" cy="835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610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40D9C28A-475F-48AF-A182-7722652DA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458" y="0"/>
            <a:ext cx="10850563" cy="1028699"/>
          </a:xfrm>
        </p:spPr>
        <p:txBody>
          <a:bodyPr/>
          <a:lstStyle/>
          <a:p>
            <a:r>
              <a:rPr lang="en-US" altLang="zh-CN" dirty="0"/>
              <a:t>Model Calibration</a:t>
            </a:r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="" xmlns:a16="http://schemas.microsoft.com/office/drawing/2014/main" id="{6A0A2FF3-ED5C-4166-8C66-B412103D64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15</a:t>
            </a:fld>
            <a:endParaRPr lang="zh-CN" altLang="en-US"/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1048641C-A745-744D-88C1-5D9EFAECC33D}"/>
              </a:ext>
            </a:extLst>
          </p:cNvPr>
          <p:cNvSpPr txBox="1"/>
          <p:nvPr/>
        </p:nvSpPr>
        <p:spPr>
          <a:xfrm>
            <a:off x="4075289" y="100471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0" name="标题 1">
            <a:extLst>
              <a:ext uri="{FF2B5EF4-FFF2-40B4-BE49-F238E27FC236}">
                <a16:creationId xmlns="" xmlns:a16="http://schemas.microsoft.com/office/drawing/2014/main" id="{2A7CAE45-8BF4-2744-AB04-92513B7CBEB0}"/>
              </a:ext>
            </a:extLst>
          </p:cNvPr>
          <p:cNvSpPr txBox="1">
            <a:spLocks/>
          </p:cNvSpPr>
          <p:nvPr/>
        </p:nvSpPr>
        <p:spPr>
          <a:xfrm>
            <a:off x="8002058" y="2739170"/>
            <a:ext cx="10850563" cy="10286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3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iṩliḑè">
                <a:extLst>
                  <a:ext uri="{FF2B5EF4-FFF2-40B4-BE49-F238E27FC236}">
                    <a16:creationId xmlns="" xmlns:a16="http://schemas.microsoft.com/office/drawing/2014/main" id="{396BDC0C-41D4-EC45-BA88-3EAE2D76456A}"/>
                  </a:ext>
                </a:extLst>
              </p:cNvPr>
              <p:cNvSpPr txBox="1"/>
              <p:nvPr/>
            </p:nvSpPr>
            <p:spPr>
              <a:xfrm>
                <a:off x="1989190" y="1541634"/>
                <a:ext cx="1841430" cy="365338"/>
              </a:xfrm>
              <a:prstGeom prst="rect">
                <a:avLst/>
              </a:prstGeom>
              <a:noFill/>
            </p:spPr>
            <p:txBody>
              <a:bodyPr wrap="none" lIns="90000" tIns="46800" rIns="90000" bIns="46800" anchor="b" anchorCtr="0"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16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  <m:d>
                      <m:dPr>
                        <m:ctrlPr>
                          <a:rPr lang="en-US" altLang="zh-CN" sz="1600" b="1" i="1" smtClean="0">
                            <a:solidFill>
                              <a:schemeClr val="bg1"/>
                            </a:solidFill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𝒕</m:t>
                        </m:r>
                      </m:e>
                    </m:d>
                  </m:oMath>
                </a14:m>
                <a:r>
                  <a:rPr lang="en-US" altLang="zh-CN" sz="1600" b="1" dirty="0">
                    <a:solidFill>
                      <a:schemeClr val="bg1"/>
                    </a:solidFill>
                  </a:rPr>
                  <a:t> Calibration</a:t>
                </a:r>
              </a:p>
            </p:txBody>
          </p:sp>
        </mc:Choice>
        <mc:Fallback xmlns="">
          <p:sp>
            <p:nvSpPr>
              <p:cNvPr id="28" name="iṩliḑè">
                <a:extLst>
                  <a:ext uri="{FF2B5EF4-FFF2-40B4-BE49-F238E27FC236}">
                    <a16:creationId xmlns:a16="http://schemas.microsoft.com/office/drawing/2014/main" id="{396BDC0C-41D4-EC45-BA88-3EAE2D7645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9190" y="1541634"/>
                <a:ext cx="1841430" cy="365338"/>
              </a:xfrm>
              <a:prstGeom prst="rect">
                <a:avLst/>
              </a:prstGeom>
              <a:blipFill>
                <a:blip r:embed="rId2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Rectangle 57">
            <a:extLst>
              <a:ext uri="{FF2B5EF4-FFF2-40B4-BE49-F238E27FC236}">
                <a16:creationId xmlns="" xmlns:a16="http://schemas.microsoft.com/office/drawing/2014/main" id="{4BB92E92-E3EA-8348-9611-C4191FA37A96}"/>
              </a:ext>
            </a:extLst>
          </p:cNvPr>
          <p:cNvSpPr/>
          <p:nvPr/>
        </p:nvSpPr>
        <p:spPr>
          <a:xfrm>
            <a:off x="1545491" y="1571726"/>
            <a:ext cx="2285129" cy="365338"/>
          </a:xfrm>
          <a:prstGeom prst="rect">
            <a:avLst/>
          </a:prstGeom>
          <a:solidFill>
            <a:srgbClr val="0B69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iṩliḑè">
            <a:extLst>
              <a:ext uri="{FF2B5EF4-FFF2-40B4-BE49-F238E27FC236}">
                <a16:creationId xmlns="" xmlns:a16="http://schemas.microsoft.com/office/drawing/2014/main" id="{2AE75D82-0AE5-6546-B67B-F38F4C95A4B0}"/>
              </a:ext>
            </a:extLst>
          </p:cNvPr>
          <p:cNvSpPr txBox="1"/>
          <p:nvPr/>
        </p:nvSpPr>
        <p:spPr>
          <a:xfrm>
            <a:off x="1756622" y="1560416"/>
            <a:ext cx="1604751" cy="365338"/>
          </a:xfrm>
          <a:prstGeom prst="rect">
            <a:avLst/>
          </a:prstGeom>
          <a:noFill/>
        </p:spPr>
        <p:txBody>
          <a:bodyPr wrap="none" lIns="90000" tIns="46800" rIns="90000" bIns="46800" anchor="b" anchorCtr="0">
            <a:normAutofit/>
          </a:bodyPr>
          <a:lstStyle/>
          <a:p>
            <a:r>
              <a:rPr lang="en-US" altLang="zh-CN" sz="1600" b="1" dirty="0">
                <a:solidFill>
                  <a:schemeClr val="bg1"/>
                </a:solidFill>
              </a:rPr>
              <a:t>Calibration Result</a:t>
            </a:r>
          </a:p>
        </p:txBody>
      </p:sp>
      <p:pic>
        <p:nvPicPr>
          <p:cNvPr id="61" name="Picture 2" descr="https://lh4.googleusercontent.com/FH3BkmqjN96jF2EygIXibrff7yMx3TCAm-8g8sU_qo5MkWjaQs3y6C6X7n4dU9hz4nL5Rcifw7vBtwYVrGZfgeRnUOvfH541wxDYFX0hPwXbJUss05GR_GxV_YAaUwNC">
            <a:extLst>
              <a:ext uri="{FF2B5EF4-FFF2-40B4-BE49-F238E27FC236}">
                <a16:creationId xmlns="" xmlns:a16="http://schemas.microsoft.com/office/drawing/2014/main" id="{7F7B725C-EF6F-1949-8238-30D1CC1317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0176" y="2774114"/>
            <a:ext cx="4862285" cy="640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 descr="https://lh4.googleusercontent.com/7SclCX3ltXA-nkBdNzSD-cSQf9ZHxYkY8tKZSKOlOl84ycg-n9ai9rQZaZophfD2nF5ApjVnO79wO-HZ4eOg4Pxc6l3S6WgVmEhmfCipM8McczAc6JweZl9ADVRuZcTu">
            <a:extLst>
              <a:ext uri="{FF2B5EF4-FFF2-40B4-BE49-F238E27FC236}">
                <a16:creationId xmlns="" xmlns:a16="http://schemas.microsoft.com/office/drawing/2014/main" id="{DC8A829E-404F-594D-B345-1D52470CA7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0617" y="4600353"/>
            <a:ext cx="5092612" cy="586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https://lh6.googleusercontent.com/W7dswKK_yqdJMGS1XjoeR5sQdmNqwZYgayYB0TwO89ytKCxWXN-DLXgtaqHZP02SHPLjBAqOWpLct2OjRJwBPzYOfqjH1pZpBW66n3oQdrdb6E7es4B13ceOjFpc60AO">
            <a:extLst>
              <a:ext uri="{FF2B5EF4-FFF2-40B4-BE49-F238E27FC236}">
                <a16:creationId xmlns="" xmlns:a16="http://schemas.microsoft.com/office/drawing/2014/main" id="{D35B12B0-3965-3646-8FF3-2EBE48F7BF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250"/>
          <a:stretch/>
        </p:blipFill>
        <p:spPr bwMode="auto">
          <a:xfrm>
            <a:off x="7170918" y="1331739"/>
            <a:ext cx="3098697" cy="2271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https://lh6.googleusercontent.com/W7dswKK_yqdJMGS1XjoeR5sQdmNqwZYgayYB0TwO89ytKCxWXN-DLXgtaqHZP02SHPLjBAqOWpLct2OjRJwBPzYOfqjH1pZpBW66n3oQdrdb6E7es4B13ceOjFpc60AO">
            <a:extLst>
              <a:ext uri="{FF2B5EF4-FFF2-40B4-BE49-F238E27FC236}">
                <a16:creationId xmlns="" xmlns:a16="http://schemas.microsoft.com/office/drawing/2014/main" id="{F47D556D-29D0-0249-B676-C4E2097015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90" r="2060"/>
          <a:stretch/>
        </p:blipFill>
        <p:spPr bwMode="auto">
          <a:xfrm>
            <a:off x="7170918" y="3695181"/>
            <a:ext cx="3035127" cy="2271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4" name="Group 63">
            <a:extLst>
              <a:ext uri="{FF2B5EF4-FFF2-40B4-BE49-F238E27FC236}">
                <a16:creationId xmlns="" xmlns:a16="http://schemas.microsoft.com/office/drawing/2014/main" id="{E6CAB333-15E3-D248-8C2F-8FB0A2B2B2EB}"/>
              </a:ext>
            </a:extLst>
          </p:cNvPr>
          <p:cNvGrpSpPr/>
          <p:nvPr/>
        </p:nvGrpSpPr>
        <p:grpSpPr>
          <a:xfrm>
            <a:off x="1548080" y="6071663"/>
            <a:ext cx="9095839" cy="432181"/>
            <a:chOff x="1159997" y="6081506"/>
            <a:chExt cx="9095839" cy="432181"/>
          </a:xfrm>
        </p:grpSpPr>
        <p:grpSp>
          <p:nvGrpSpPr>
            <p:cNvPr id="65" name="Group 64">
              <a:extLst>
                <a:ext uri="{FF2B5EF4-FFF2-40B4-BE49-F238E27FC236}">
                  <a16:creationId xmlns="" xmlns:a16="http://schemas.microsoft.com/office/drawing/2014/main" id="{5A0B58B3-C2E9-D34F-8F79-D77CC2099FEC}"/>
                </a:ext>
              </a:extLst>
            </p:cNvPr>
            <p:cNvGrpSpPr/>
            <p:nvPr/>
          </p:nvGrpSpPr>
          <p:grpSpPr>
            <a:xfrm>
              <a:off x="1663007" y="6081506"/>
              <a:ext cx="8592829" cy="432181"/>
              <a:chOff x="1663007" y="6081506"/>
              <a:chExt cx="8592829" cy="432181"/>
            </a:xfrm>
          </p:grpSpPr>
          <p:sp>
            <p:nvSpPr>
              <p:cNvPr id="67" name="Chevron 66">
                <a:extLst>
                  <a:ext uri="{FF2B5EF4-FFF2-40B4-BE49-F238E27FC236}">
                    <a16:creationId xmlns="" xmlns:a16="http://schemas.microsoft.com/office/drawing/2014/main" id="{12E6CEC2-58EA-6F41-ACCB-A3A1D453CBCA}"/>
                  </a:ext>
                </a:extLst>
              </p:cNvPr>
              <p:cNvSpPr/>
              <p:nvPr/>
            </p:nvSpPr>
            <p:spPr>
              <a:xfrm>
                <a:off x="3360544" y="6141156"/>
                <a:ext cx="1802681" cy="372531"/>
              </a:xfrm>
              <a:prstGeom prst="chevron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8" name="Chevron 67">
                <a:extLst>
                  <a:ext uri="{FF2B5EF4-FFF2-40B4-BE49-F238E27FC236}">
                    <a16:creationId xmlns="" xmlns:a16="http://schemas.microsoft.com/office/drawing/2014/main" id="{24271C6B-199B-F849-9621-EBE9861BFE0E}"/>
                  </a:ext>
                </a:extLst>
              </p:cNvPr>
              <p:cNvSpPr/>
              <p:nvPr/>
            </p:nvSpPr>
            <p:spPr>
              <a:xfrm>
                <a:off x="5058081" y="6141155"/>
                <a:ext cx="1802681" cy="372531"/>
              </a:xfrm>
              <a:prstGeom prst="chevron">
                <a:avLst/>
              </a:prstGeom>
              <a:solidFill>
                <a:srgbClr val="0B69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9" name="Chevron 68">
                <a:extLst>
                  <a:ext uri="{FF2B5EF4-FFF2-40B4-BE49-F238E27FC236}">
                    <a16:creationId xmlns="" xmlns:a16="http://schemas.microsoft.com/office/drawing/2014/main" id="{41DBA353-FBF9-354F-A1CF-82561105D9CF}"/>
                  </a:ext>
                </a:extLst>
              </p:cNvPr>
              <p:cNvSpPr/>
              <p:nvPr/>
            </p:nvSpPr>
            <p:spPr>
              <a:xfrm>
                <a:off x="6755618" y="6141155"/>
                <a:ext cx="1802681" cy="372531"/>
              </a:xfrm>
              <a:prstGeom prst="chevron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0" name="Chevron 69">
                <a:extLst>
                  <a:ext uri="{FF2B5EF4-FFF2-40B4-BE49-F238E27FC236}">
                    <a16:creationId xmlns="" xmlns:a16="http://schemas.microsoft.com/office/drawing/2014/main" id="{34AB09E9-DB4A-5948-810A-E99A66A270FC}"/>
                  </a:ext>
                </a:extLst>
              </p:cNvPr>
              <p:cNvSpPr/>
              <p:nvPr/>
            </p:nvSpPr>
            <p:spPr>
              <a:xfrm>
                <a:off x="8453155" y="6141154"/>
                <a:ext cx="1802681" cy="372531"/>
              </a:xfrm>
              <a:prstGeom prst="chevron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1" name="Pentagon 70">
                <a:extLst>
                  <a:ext uri="{FF2B5EF4-FFF2-40B4-BE49-F238E27FC236}">
                    <a16:creationId xmlns="" xmlns:a16="http://schemas.microsoft.com/office/drawing/2014/main" id="{70909E2A-4B73-9F47-A88E-351FCB4A1918}"/>
                  </a:ext>
                </a:extLst>
              </p:cNvPr>
              <p:cNvSpPr/>
              <p:nvPr/>
            </p:nvSpPr>
            <p:spPr>
              <a:xfrm>
                <a:off x="1663007" y="6140490"/>
                <a:ext cx="1792587" cy="350619"/>
              </a:xfrm>
              <a:prstGeom prst="homePlat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2" name="iṩliḑè">
                <a:extLst>
                  <a:ext uri="{FF2B5EF4-FFF2-40B4-BE49-F238E27FC236}">
                    <a16:creationId xmlns="" xmlns:a16="http://schemas.microsoft.com/office/drawing/2014/main" id="{F4761971-A9F2-9E4B-9022-71C46F7A390E}"/>
                  </a:ext>
                </a:extLst>
              </p:cNvPr>
              <p:cNvSpPr txBox="1"/>
              <p:nvPr/>
            </p:nvSpPr>
            <p:spPr>
              <a:xfrm>
                <a:off x="2662431" y="6094668"/>
                <a:ext cx="2037821" cy="365338"/>
              </a:xfrm>
              <a:prstGeom prst="rect">
                <a:avLst/>
              </a:prstGeom>
              <a:noFill/>
            </p:spPr>
            <p:txBody>
              <a:bodyPr wrap="none" lIns="90000" tIns="46800" rIns="90000" bIns="46800" anchor="b" anchorCtr="0">
                <a:normAutofit/>
              </a:bodyPr>
              <a:lstStyle/>
              <a:p>
                <a:pPr algn="r"/>
                <a:r>
                  <a:rPr lang="en-US" altLang="zh-CN" sz="1200" b="1" dirty="0">
                    <a:solidFill>
                      <a:schemeClr val="bg1"/>
                    </a:solidFill>
                  </a:rPr>
                  <a:t>2 Solution</a:t>
                </a:r>
              </a:p>
            </p:txBody>
          </p:sp>
          <p:sp>
            <p:nvSpPr>
              <p:cNvPr id="73" name="iṩliḑè">
                <a:extLst>
                  <a:ext uri="{FF2B5EF4-FFF2-40B4-BE49-F238E27FC236}">
                    <a16:creationId xmlns="" xmlns:a16="http://schemas.microsoft.com/office/drawing/2014/main" id="{010EB1FF-A598-0042-8709-3ADF01B40B2E}"/>
                  </a:ext>
                </a:extLst>
              </p:cNvPr>
              <p:cNvSpPr txBox="1"/>
              <p:nvPr/>
            </p:nvSpPr>
            <p:spPr>
              <a:xfrm>
                <a:off x="4770368" y="6083379"/>
                <a:ext cx="2037821" cy="365338"/>
              </a:xfrm>
              <a:prstGeom prst="rect">
                <a:avLst/>
              </a:prstGeom>
              <a:noFill/>
            </p:spPr>
            <p:txBody>
              <a:bodyPr wrap="none" lIns="90000" tIns="46800" rIns="90000" bIns="46800" anchor="b" anchorCtr="0">
                <a:normAutofit/>
              </a:bodyPr>
              <a:lstStyle/>
              <a:p>
                <a:pPr algn="r"/>
                <a:r>
                  <a:rPr lang="en-US" altLang="zh-CN" sz="1200" b="1" dirty="0">
                    <a:solidFill>
                      <a:schemeClr val="bg1"/>
                    </a:solidFill>
                  </a:rPr>
                  <a:t>3</a:t>
                </a:r>
                <a:r>
                  <a:rPr lang="en-US" altLang="zh-CN" sz="1100" b="1" dirty="0">
                    <a:solidFill>
                      <a:schemeClr val="bg1"/>
                    </a:solidFill>
                  </a:rPr>
                  <a:t> Model Construction</a:t>
                </a:r>
              </a:p>
            </p:txBody>
          </p:sp>
          <p:sp>
            <p:nvSpPr>
              <p:cNvPr id="74" name="iṩliḑè">
                <a:extLst>
                  <a:ext uri="{FF2B5EF4-FFF2-40B4-BE49-F238E27FC236}">
                    <a16:creationId xmlns="" xmlns:a16="http://schemas.microsoft.com/office/drawing/2014/main" id="{215B105F-8FA5-294F-89CE-FB1B72638AE9}"/>
                  </a:ext>
                </a:extLst>
              </p:cNvPr>
              <p:cNvSpPr txBox="1"/>
              <p:nvPr/>
            </p:nvSpPr>
            <p:spPr>
              <a:xfrm>
                <a:off x="6225146" y="6081506"/>
                <a:ext cx="2241603" cy="365338"/>
              </a:xfrm>
              <a:prstGeom prst="rect">
                <a:avLst/>
              </a:prstGeom>
              <a:noFill/>
            </p:spPr>
            <p:txBody>
              <a:bodyPr wrap="none" lIns="90000" tIns="46800" rIns="90000" bIns="46800" anchor="b" anchorCtr="0">
                <a:normAutofit/>
              </a:bodyPr>
              <a:lstStyle/>
              <a:p>
                <a:pPr algn="r"/>
                <a:r>
                  <a:rPr lang="en-US" altLang="zh-CN" sz="1200" b="1" dirty="0">
                    <a:solidFill>
                      <a:schemeClr val="bg1"/>
                    </a:solidFill>
                  </a:rPr>
                  <a:t>4 </a:t>
                </a:r>
                <a:r>
                  <a:rPr lang="en-US" altLang="zh-CN" sz="1100" b="1" dirty="0">
                    <a:solidFill>
                      <a:schemeClr val="bg1"/>
                    </a:solidFill>
                  </a:rPr>
                  <a:t>Valuation Strategy</a:t>
                </a:r>
                <a:endParaRPr lang="en-US" altLang="zh-CN" sz="12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5" name="iṩliḑè">
                <a:extLst>
                  <a:ext uri="{FF2B5EF4-FFF2-40B4-BE49-F238E27FC236}">
                    <a16:creationId xmlns="" xmlns:a16="http://schemas.microsoft.com/office/drawing/2014/main" id="{FF243431-B0DC-EF4A-9411-94637C2AF7B2}"/>
                  </a:ext>
                </a:extLst>
              </p:cNvPr>
              <p:cNvSpPr txBox="1"/>
              <p:nvPr/>
            </p:nvSpPr>
            <p:spPr>
              <a:xfrm>
                <a:off x="7975254" y="6094668"/>
                <a:ext cx="2241603" cy="365338"/>
              </a:xfrm>
              <a:prstGeom prst="rect">
                <a:avLst/>
              </a:prstGeom>
              <a:noFill/>
            </p:spPr>
            <p:txBody>
              <a:bodyPr wrap="none" lIns="90000" tIns="46800" rIns="90000" bIns="46800" anchor="b" anchorCtr="0">
                <a:normAutofit/>
              </a:bodyPr>
              <a:lstStyle/>
              <a:p>
                <a:pPr algn="r"/>
                <a:r>
                  <a:rPr lang="en-US" altLang="zh-CN" sz="1200" b="1" dirty="0">
                    <a:solidFill>
                      <a:schemeClr val="bg1"/>
                    </a:solidFill>
                  </a:rPr>
                  <a:t>5</a:t>
                </a:r>
                <a:r>
                  <a:rPr lang="en-US" altLang="zh-CN" sz="1100" b="1" dirty="0">
                    <a:solidFill>
                      <a:schemeClr val="bg1"/>
                    </a:solidFill>
                  </a:rPr>
                  <a:t> Sensitivity Analysis</a:t>
                </a:r>
                <a:endParaRPr lang="en-US" altLang="zh-CN" sz="1200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66" name="iṩliḑè">
              <a:extLst>
                <a:ext uri="{FF2B5EF4-FFF2-40B4-BE49-F238E27FC236}">
                  <a16:creationId xmlns="" xmlns:a16="http://schemas.microsoft.com/office/drawing/2014/main" id="{3D754B13-EDB3-314A-974E-D829756E6CA5}"/>
                </a:ext>
              </a:extLst>
            </p:cNvPr>
            <p:cNvSpPr txBox="1"/>
            <p:nvPr/>
          </p:nvSpPr>
          <p:spPr>
            <a:xfrm>
              <a:off x="1159997" y="6083379"/>
              <a:ext cx="2037821" cy="365338"/>
            </a:xfrm>
            <a:prstGeom prst="rect">
              <a:avLst/>
            </a:prstGeom>
            <a:noFill/>
          </p:spPr>
          <p:txBody>
            <a:bodyPr wrap="none" lIns="90000" tIns="46800" rIns="90000" bIns="46800" anchor="b" anchorCtr="0">
              <a:normAutofit/>
            </a:bodyPr>
            <a:lstStyle/>
            <a:p>
              <a:pPr algn="r"/>
              <a:r>
                <a:rPr lang="en-US" altLang="zh-CN" sz="1200" b="1" dirty="0">
                  <a:solidFill>
                    <a:schemeClr val="bg1"/>
                  </a:solidFill>
                </a:rPr>
                <a:t>1 </a:t>
              </a:r>
              <a:r>
                <a:rPr lang="en-US" altLang="zh-CN" sz="1100" b="1" dirty="0">
                  <a:solidFill>
                    <a:schemeClr val="bg1"/>
                  </a:solidFill>
                </a:rPr>
                <a:t>Client Objective</a:t>
              </a:r>
              <a:endParaRPr lang="en-US" altLang="zh-CN" sz="1200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76" name="Picture 75">
            <a:extLst>
              <a:ext uri="{FF2B5EF4-FFF2-40B4-BE49-F238E27FC236}">
                <a16:creationId xmlns="" xmlns:a16="http://schemas.microsoft.com/office/drawing/2014/main" id="{A73F411D-E0CD-9A4E-986B-0FBFE0552D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3343" y="5785385"/>
            <a:ext cx="1534983" cy="77011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0" name="iṩliḑè">
                <a:extLst>
                  <a:ext uri="{FF2B5EF4-FFF2-40B4-BE49-F238E27FC236}">
                    <a16:creationId xmlns="" xmlns:a16="http://schemas.microsoft.com/office/drawing/2014/main" id="{6D7F6E92-7CE1-5640-A9CB-6729AE569376}"/>
                  </a:ext>
                </a:extLst>
              </p:cNvPr>
              <p:cNvSpPr txBox="1"/>
              <p:nvPr/>
            </p:nvSpPr>
            <p:spPr>
              <a:xfrm>
                <a:off x="1083304" y="2473169"/>
                <a:ext cx="1604751" cy="365338"/>
              </a:xfrm>
              <a:prstGeom prst="rect">
                <a:avLst/>
              </a:prstGeom>
              <a:noFill/>
            </p:spPr>
            <p:txBody>
              <a:bodyPr wrap="none" lIns="90000" tIns="46800" rIns="90000" bIns="46800" anchor="b" anchorCtr="0"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𝑷𝒐𝒘𝒆𝒓</m:t>
                      </m:r>
                    </m:oMath>
                  </m:oMathPara>
                </a14:m>
                <a:endParaRPr lang="en-US" altLang="zh-CN" sz="16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iṩliḑè">
                <a:extLst>
                  <a:ext uri="{FF2B5EF4-FFF2-40B4-BE49-F238E27FC236}">
                    <a16:creationId xmlns:a16="http://schemas.microsoft.com/office/drawing/2014/main" id="{6D7F6E92-7CE1-5640-A9CB-6729AE5693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3304" y="2473169"/>
                <a:ext cx="1604751" cy="36533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iṩliḑè">
                <a:extLst>
                  <a:ext uri="{FF2B5EF4-FFF2-40B4-BE49-F238E27FC236}">
                    <a16:creationId xmlns="" xmlns:a16="http://schemas.microsoft.com/office/drawing/2014/main" id="{9FDAB47D-312B-D141-A0E1-0CC14D9FB360}"/>
                  </a:ext>
                </a:extLst>
              </p:cNvPr>
              <p:cNvSpPr txBox="1"/>
              <p:nvPr/>
            </p:nvSpPr>
            <p:spPr>
              <a:xfrm>
                <a:off x="965521" y="4273609"/>
                <a:ext cx="1604751" cy="365338"/>
              </a:xfrm>
              <a:prstGeom prst="rect">
                <a:avLst/>
              </a:prstGeom>
              <a:noFill/>
            </p:spPr>
            <p:txBody>
              <a:bodyPr wrap="none" lIns="90000" tIns="46800" rIns="90000" bIns="46800" anchor="b" anchorCtr="0"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𝑮𝒂𝒔</m:t>
                      </m:r>
                    </m:oMath>
                  </m:oMathPara>
                </a14:m>
                <a:endParaRPr lang="en-US" altLang="zh-CN" sz="16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" name="iṩliḑè">
                <a:extLst>
                  <a:ext uri="{FF2B5EF4-FFF2-40B4-BE49-F238E27FC236}">
                    <a16:creationId xmlns:a16="http://schemas.microsoft.com/office/drawing/2014/main" id="{9FDAB47D-312B-D141-A0E1-0CC14D9FB3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521" y="4273609"/>
                <a:ext cx="1604751" cy="36533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10852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ṩliḑè">
            <a:extLst>
              <a:ext uri="{FF2B5EF4-FFF2-40B4-BE49-F238E27FC236}">
                <a16:creationId xmlns="" xmlns:a16="http://schemas.microsoft.com/office/drawing/2014/main" id="{D1FD8BC6-5F3B-E341-A9D4-45ED7D1FBE86}"/>
              </a:ext>
            </a:extLst>
          </p:cNvPr>
          <p:cNvSpPr txBox="1"/>
          <p:nvPr/>
        </p:nvSpPr>
        <p:spPr>
          <a:xfrm>
            <a:off x="5634766" y="2936591"/>
            <a:ext cx="4684891" cy="625030"/>
          </a:xfrm>
          <a:prstGeom prst="rect">
            <a:avLst/>
          </a:prstGeom>
          <a:noFill/>
        </p:spPr>
        <p:txBody>
          <a:bodyPr wrap="none" lIns="90000" tIns="46800" rIns="90000" bIns="46800" anchor="b" anchorCtr="0">
            <a:normAutofit/>
          </a:bodyPr>
          <a:lstStyle/>
          <a:p>
            <a:pPr algn="r"/>
            <a:r>
              <a:rPr lang="en-US" altLang="zh-CN" sz="2800" b="1" dirty="0"/>
              <a:t>Sensitivity Analysis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4BD164DC-F576-F649-86C9-1EF36D09D4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7992" y="5971822"/>
            <a:ext cx="1534983" cy="770111"/>
          </a:xfrm>
          <a:prstGeom prst="rect">
            <a:avLst/>
          </a:prstGeom>
        </p:spPr>
      </p:pic>
      <p:sp>
        <p:nvSpPr>
          <p:cNvPr id="6" name="文本框 20">
            <a:extLst>
              <a:ext uri="{FF2B5EF4-FFF2-40B4-BE49-F238E27FC236}">
                <a16:creationId xmlns="" xmlns:a16="http://schemas.microsoft.com/office/drawing/2014/main" id="{73B058D1-885C-584C-B5A8-EC2804C51C15}"/>
              </a:ext>
            </a:extLst>
          </p:cNvPr>
          <p:cNvSpPr txBox="1"/>
          <p:nvPr/>
        </p:nvSpPr>
        <p:spPr>
          <a:xfrm>
            <a:off x="5198514" y="2561401"/>
            <a:ext cx="1281642" cy="1375410"/>
          </a:xfrm>
          <a:prstGeom prst="rect">
            <a:avLst/>
          </a:prstGeom>
          <a:noFill/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>
                <a:solidFill>
                  <a:srgbClr val="0B69DF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04</a:t>
            </a:r>
            <a:endParaRPr lang="zh-CN" altLang="en-US" spc="100">
              <a:solidFill>
                <a:srgbClr val="0B69DF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62927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40D9C28A-475F-48AF-A182-7722652DA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458" y="0"/>
            <a:ext cx="10850563" cy="1028699"/>
          </a:xfrm>
        </p:spPr>
        <p:txBody>
          <a:bodyPr/>
          <a:lstStyle/>
          <a:p>
            <a:r>
              <a:rPr lang="en-US" altLang="zh-CN" dirty="0"/>
              <a:t>Model Sensitivity</a:t>
            </a:r>
            <a:endParaRPr lang="zh-CN" altLang="en-US" b="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="" xmlns:a16="http://schemas.microsoft.com/office/drawing/2014/main" id="{6A0A2FF3-ED5C-4166-8C66-B412103D64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17</a:t>
            </a:fld>
            <a:endParaRPr lang="zh-CN" altLang="en-US"/>
          </a:p>
        </p:txBody>
      </p:sp>
      <p:pic>
        <p:nvPicPr>
          <p:cNvPr id="42" name="Picture 41">
            <a:extLst>
              <a:ext uri="{FF2B5EF4-FFF2-40B4-BE49-F238E27FC236}">
                <a16:creationId xmlns="" xmlns:a16="http://schemas.microsoft.com/office/drawing/2014/main" id="{0A60F503-8B5B-1C4B-B35F-1A52DCFEA3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343" y="5785385"/>
            <a:ext cx="1534983" cy="77011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8" name="iṩliḑè">
                <a:extLst>
                  <a:ext uri="{FF2B5EF4-FFF2-40B4-BE49-F238E27FC236}">
                    <a16:creationId xmlns="" xmlns:a16="http://schemas.microsoft.com/office/drawing/2014/main" id="{396BDC0C-41D4-EC45-BA88-3EAE2D76456A}"/>
                  </a:ext>
                </a:extLst>
              </p:cNvPr>
              <p:cNvSpPr txBox="1"/>
              <p:nvPr/>
            </p:nvSpPr>
            <p:spPr>
              <a:xfrm>
                <a:off x="1258192" y="1356153"/>
                <a:ext cx="1841430" cy="365338"/>
              </a:xfrm>
              <a:prstGeom prst="rect">
                <a:avLst/>
              </a:prstGeom>
              <a:noFill/>
            </p:spPr>
            <p:txBody>
              <a:bodyPr wrap="none" lIns="90000" tIns="46800" rIns="90000" bIns="46800" anchor="b" anchorCtr="0"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16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  <m:d>
                      <m:dPr>
                        <m:ctrlPr>
                          <a:rPr lang="en-US" altLang="zh-CN" sz="1600" b="1" i="1" smtClean="0">
                            <a:solidFill>
                              <a:schemeClr val="bg1"/>
                            </a:solidFill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𝒕</m:t>
                        </m:r>
                      </m:e>
                    </m:d>
                  </m:oMath>
                </a14:m>
                <a:r>
                  <a:rPr lang="en-US" altLang="zh-CN" sz="1600" b="1" dirty="0">
                    <a:solidFill>
                      <a:schemeClr val="bg1"/>
                    </a:solidFill>
                  </a:rPr>
                  <a:t> Calibration</a:t>
                </a:r>
              </a:p>
            </p:txBody>
          </p:sp>
        </mc:Choice>
        <mc:Fallback xmlns="">
          <p:sp>
            <p:nvSpPr>
              <p:cNvPr id="28" name="iṩliḑè">
                <a:extLst>
                  <a:ext uri="{FF2B5EF4-FFF2-40B4-BE49-F238E27FC236}">
                    <a16:creationId xmlns:a16="http://schemas.microsoft.com/office/drawing/2014/main" id="{396BDC0C-41D4-EC45-BA88-3EAE2D7645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8192" y="1356153"/>
                <a:ext cx="1841430" cy="365338"/>
              </a:xfrm>
              <a:prstGeom prst="rect">
                <a:avLst/>
              </a:prstGeom>
              <a:blipFill>
                <a:blip r:embed="rId3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1" name="Group 30">
            <a:extLst>
              <a:ext uri="{FF2B5EF4-FFF2-40B4-BE49-F238E27FC236}">
                <a16:creationId xmlns="" xmlns:a16="http://schemas.microsoft.com/office/drawing/2014/main" id="{633C4623-3154-DE40-A6FC-779328544E1D}"/>
              </a:ext>
            </a:extLst>
          </p:cNvPr>
          <p:cNvGrpSpPr/>
          <p:nvPr/>
        </p:nvGrpSpPr>
        <p:grpSpPr>
          <a:xfrm>
            <a:off x="1548080" y="6071663"/>
            <a:ext cx="9095839" cy="432181"/>
            <a:chOff x="1159997" y="6081506"/>
            <a:chExt cx="9095839" cy="432181"/>
          </a:xfrm>
        </p:grpSpPr>
        <p:grpSp>
          <p:nvGrpSpPr>
            <p:cNvPr id="32" name="Group 31">
              <a:extLst>
                <a:ext uri="{FF2B5EF4-FFF2-40B4-BE49-F238E27FC236}">
                  <a16:creationId xmlns="" xmlns:a16="http://schemas.microsoft.com/office/drawing/2014/main" id="{F6B2DE7E-E61A-9440-A571-F10CBC07CD11}"/>
                </a:ext>
              </a:extLst>
            </p:cNvPr>
            <p:cNvGrpSpPr/>
            <p:nvPr/>
          </p:nvGrpSpPr>
          <p:grpSpPr>
            <a:xfrm>
              <a:off x="1663007" y="6081506"/>
              <a:ext cx="8592829" cy="432181"/>
              <a:chOff x="1663007" y="6081506"/>
              <a:chExt cx="8592829" cy="432181"/>
            </a:xfrm>
          </p:grpSpPr>
          <p:sp>
            <p:nvSpPr>
              <p:cNvPr id="34" name="Chevron 33">
                <a:extLst>
                  <a:ext uri="{FF2B5EF4-FFF2-40B4-BE49-F238E27FC236}">
                    <a16:creationId xmlns="" xmlns:a16="http://schemas.microsoft.com/office/drawing/2014/main" id="{E158CF8F-07DC-B64B-83E5-1E3FE39B5E49}"/>
                  </a:ext>
                </a:extLst>
              </p:cNvPr>
              <p:cNvSpPr/>
              <p:nvPr/>
            </p:nvSpPr>
            <p:spPr>
              <a:xfrm>
                <a:off x="3360544" y="6141156"/>
                <a:ext cx="1802681" cy="372531"/>
              </a:xfrm>
              <a:prstGeom prst="chevron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5" name="Chevron 34">
                <a:extLst>
                  <a:ext uri="{FF2B5EF4-FFF2-40B4-BE49-F238E27FC236}">
                    <a16:creationId xmlns="" xmlns:a16="http://schemas.microsoft.com/office/drawing/2014/main" id="{918C3FDB-D86A-DC4B-BD1D-23F74FFEC6F4}"/>
                  </a:ext>
                </a:extLst>
              </p:cNvPr>
              <p:cNvSpPr/>
              <p:nvPr/>
            </p:nvSpPr>
            <p:spPr>
              <a:xfrm>
                <a:off x="5058081" y="6141155"/>
                <a:ext cx="1802681" cy="372531"/>
              </a:xfrm>
              <a:prstGeom prst="chevron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6" name="Chevron 35">
                <a:extLst>
                  <a:ext uri="{FF2B5EF4-FFF2-40B4-BE49-F238E27FC236}">
                    <a16:creationId xmlns="" xmlns:a16="http://schemas.microsoft.com/office/drawing/2014/main" id="{37234D5A-0E04-334C-B860-F5EE5EF35530}"/>
                  </a:ext>
                </a:extLst>
              </p:cNvPr>
              <p:cNvSpPr/>
              <p:nvPr/>
            </p:nvSpPr>
            <p:spPr>
              <a:xfrm>
                <a:off x="6755618" y="6141155"/>
                <a:ext cx="1802681" cy="372531"/>
              </a:xfrm>
              <a:prstGeom prst="chevron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7" name="Chevron 36">
                <a:extLst>
                  <a:ext uri="{FF2B5EF4-FFF2-40B4-BE49-F238E27FC236}">
                    <a16:creationId xmlns="" xmlns:a16="http://schemas.microsoft.com/office/drawing/2014/main" id="{F0B52BBB-BC45-7642-B0C8-B119E8FAF2A7}"/>
                  </a:ext>
                </a:extLst>
              </p:cNvPr>
              <p:cNvSpPr/>
              <p:nvPr/>
            </p:nvSpPr>
            <p:spPr>
              <a:xfrm>
                <a:off x="8453155" y="6141154"/>
                <a:ext cx="1802681" cy="372531"/>
              </a:xfrm>
              <a:prstGeom prst="chevron">
                <a:avLst/>
              </a:prstGeom>
              <a:solidFill>
                <a:srgbClr val="0B69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8" name="Pentagon 37">
                <a:extLst>
                  <a:ext uri="{FF2B5EF4-FFF2-40B4-BE49-F238E27FC236}">
                    <a16:creationId xmlns="" xmlns:a16="http://schemas.microsoft.com/office/drawing/2014/main" id="{70627080-69DD-0146-AD08-C3DB3F920183}"/>
                  </a:ext>
                </a:extLst>
              </p:cNvPr>
              <p:cNvSpPr/>
              <p:nvPr/>
            </p:nvSpPr>
            <p:spPr>
              <a:xfrm>
                <a:off x="1663007" y="6140490"/>
                <a:ext cx="1792587" cy="350619"/>
              </a:xfrm>
              <a:prstGeom prst="homePlat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9" name="iṩliḑè">
                <a:extLst>
                  <a:ext uri="{FF2B5EF4-FFF2-40B4-BE49-F238E27FC236}">
                    <a16:creationId xmlns="" xmlns:a16="http://schemas.microsoft.com/office/drawing/2014/main" id="{E13F2F79-D720-224D-B72A-3AA4F41CB3AE}"/>
                  </a:ext>
                </a:extLst>
              </p:cNvPr>
              <p:cNvSpPr txBox="1"/>
              <p:nvPr/>
            </p:nvSpPr>
            <p:spPr>
              <a:xfrm>
                <a:off x="2662431" y="6094668"/>
                <a:ext cx="2037821" cy="365338"/>
              </a:xfrm>
              <a:prstGeom prst="rect">
                <a:avLst/>
              </a:prstGeom>
              <a:noFill/>
            </p:spPr>
            <p:txBody>
              <a:bodyPr wrap="none" lIns="90000" tIns="46800" rIns="90000" bIns="46800" anchor="b" anchorCtr="0">
                <a:normAutofit/>
              </a:bodyPr>
              <a:lstStyle/>
              <a:p>
                <a:pPr algn="r"/>
                <a:r>
                  <a:rPr lang="en-US" altLang="zh-CN" sz="1200" b="1" dirty="0">
                    <a:solidFill>
                      <a:schemeClr val="bg1"/>
                    </a:solidFill>
                  </a:rPr>
                  <a:t>2 Solution</a:t>
                </a:r>
              </a:p>
            </p:txBody>
          </p:sp>
          <p:sp>
            <p:nvSpPr>
              <p:cNvPr id="40" name="iṩliḑè">
                <a:extLst>
                  <a:ext uri="{FF2B5EF4-FFF2-40B4-BE49-F238E27FC236}">
                    <a16:creationId xmlns="" xmlns:a16="http://schemas.microsoft.com/office/drawing/2014/main" id="{79637A76-E5AB-494D-A014-D6875497D2C5}"/>
                  </a:ext>
                </a:extLst>
              </p:cNvPr>
              <p:cNvSpPr txBox="1"/>
              <p:nvPr/>
            </p:nvSpPr>
            <p:spPr>
              <a:xfrm>
                <a:off x="4770368" y="6083379"/>
                <a:ext cx="2037821" cy="365338"/>
              </a:xfrm>
              <a:prstGeom prst="rect">
                <a:avLst/>
              </a:prstGeom>
              <a:noFill/>
            </p:spPr>
            <p:txBody>
              <a:bodyPr wrap="none" lIns="90000" tIns="46800" rIns="90000" bIns="46800" anchor="b" anchorCtr="0">
                <a:normAutofit/>
              </a:bodyPr>
              <a:lstStyle/>
              <a:p>
                <a:pPr algn="r"/>
                <a:r>
                  <a:rPr lang="en-US" altLang="zh-CN" sz="1200" b="1" dirty="0">
                    <a:solidFill>
                      <a:schemeClr val="bg1"/>
                    </a:solidFill>
                  </a:rPr>
                  <a:t>3</a:t>
                </a:r>
                <a:r>
                  <a:rPr lang="en-US" altLang="zh-CN" sz="1100" b="1" dirty="0">
                    <a:solidFill>
                      <a:schemeClr val="bg1"/>
                    </a:solidFill>
                  </a:rPr>
                  <a:t> Model Construction</a:t>
                </a:r>
              </a:p>
            </p:txBody>
          </p:sp>
          <p:sp>
            <p:nvSpPr>
              <p:cNvPr id="57" name="iṩliḑè">
                <a:extLst>
                  <a:ext uri="{FF2B5EF4-FFF2-40B4-BE49-F238E27FC236}">
                    <a16:creationId xmlns="" xmlns:a16="http://schemas.microsoft.com/office/drawing/2014/main" id="{EB1596A5-834D-9948-A9E0-1A572711DB37}"/>
                  </a:ext>
                </a:extLst>
              </p:cNvPr>
              <p:cNvSpPr txBox="1"/>
              <p:nvPr/>
            </p:nvSpPr>
            <p:spPr>
              <a:xfrm>
                <a:off x="6225146" y="6081506"/>
                <a:ext cx="2241603" cy="365338"/>
              </a:xfrm>
              <a:prstGeom prst="rect">
                <a:avLst/>
              </a:prstGeom>
              <a:noFill/>
            </p:spPr>
            <p:txBody>
              <a:bodyPr wrap="none" lIns="90000" tIns="46800" rIns="90000" bIns="46800" anchor="b" anchorCtr="0">
                <a:normAutofit/>
              </a:bodyPr>
              <a:lstStyle/>
              <a:p>
                <a:pPr algn="r"/>
                <a:r>
                  <a:rPr lang="en-US" altLang="zh-CN" sz="1200" b="1" dirty="0">
                    <a:solidFill>
                      <a:schemeClr val="bg1"/>
                    </a:solidFill>
                  </a:rPr>
                  <a:t>4 </a:t>
                </a:r>
                <a:r>
                  <a:rPr lang="en-US" altLang="zh-CN" sz="1100" b="1" dirty="0">
                    <a:solidFill>
                      <a:schemeClr val="bg1"/>
                    </a:solidFill>
                  </a:rPr>
                  <a:t>Valuation Strategy</a:t>
                </a:r>
                <a:endParaRPr lang="en-US" altLang="zh-CN" sz="12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4" name="iṩliḑè">
                <a:extLst>
                  <a:ext uri="{FF2B5EF4-FFF2-40B4-BE49-F238E27FC236}">
                    <a16:creationId xmlns="" xmlns:a16="http://schemas.microsoft.com/office/drawing/2014/main" id="{1E1B5829-E8D9-CC47-98EE-EFC01D65F1CA}"/>
                  </a:ext>
                </a:extLst>
              </p:cNvPr>
              <p:cNvSpPr txBox="1"/>
              <p:nvPr/>
            </p:nvSpPr>
            <p:spPr>
              <a:xfrm>
                <a:off x="7975254" y="6094668"/>
                <a:ext cx="2241603" cy="365338"/>
              </a:xfrm>
              <a:prstGeom prst="rect">
                <a:avLst/>
              </a:prstGeom>
              <a:noFill/>
            </p:spPr>
            <p:txBody>
              <a:bodyPr wrap="none" lIns="90000" tIns="46800" rIns="90000" bIns="46800" anchor="b" anchorCtr="0">
                <a:normAutofit/>
              </a:bodyPr>
              <a:lstStyle/>
              <a:p>
                <a:pPr algn="r"/>
                <a:r>
                  <a:rPr lang="en-US" altLang="zh-CN" sz="1200" b="1" dirty="0">
                    <a:solidFill>
                      <a:schemeClr val="bg1"/>
                    </a:solidFill>
                  </a:rPr>
                  <a:t>5</a:t>
                </a:r>
                <a:r>
                  <a:rPr lang="en-US" altLang="zh-CN" sz="1100" b="1" dirty="0">
                    <a:solidFill>
                      <a:schemeClr val="bg1"/>
                    </a:solidFill>
                  </a:rPr>
                  <a:t> Sensitivity Analysis</a:t>
                </a:r>
                <a:endParaRPr lang="en-US" altLang="zh-CN" sz="1200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33" name="iṩliḑè">
              <a:extLst>
                <a:ext uri="{FF2B5EF4-FFF2-40B4-BE49-F238E27FC236}">
                  <a16:creationId xmlns="" xmlns:a16="http://schemas.microsoft.com/office/drawing/2014/main" id="{BB8862E0-DB23-C544-BB84-0589F88B2053}"/>
                </a:ext>
              </a:extLst>
            </p:cNvPr>
            <p:cNvSpPr txBox="1"/>
            <p:nvPr/>
          </p:nvSpPr>
          <p:spPr>
            <a:xfrm>
              <a:off x="1159997" y="6083379"/>
              <a:ext cx="2037821" cy="365338"/>
            </a:xfrm>
            <a:prstGeom prst="rect">
              <a:avLst/>
            </a:prstGeom>
            <a:noFill/>
          </p:spPr>
          <p:txBody>
            <a:bodyPr wrap="none" lIns="90000" tIns="46800" rIns="90000" bIns="46800" anchor="b" anchorCtr="0">
              <a:normAutofit/>
            </a:bodyPr>
            <a:lstStyle/>
            <a:p>
              <a:pPr algn="r"/>
              <a:r>
                <a:rPr lang="en-US" altLang="zh-CN" sz="1200" b="1" dirty="0">
                  <a:solidFill>
                    <a:schemeClr val="bg1"/>
                  </a:solidFill>
                </a:rPr>
                <a:t>1 </a:t>
              </a:r>
              <a:r>
                <a:rPr lang="en-US" altLang="zh-CN" sz="1100" b="1" dirty="0">
                  <a:solidFill>
                    <a:schemeClr val="bg1"/>
                  </a:solidFill>
                </a:rPr>
                <a:t>Client Objective</a:t>
              </a:r>
              <a:endParaRPr lang="en-US" altLang="zh-CN" sz="1200" b="1" dirty="0">
                <a:solidFill>
                  <a:schemeClr val="bg1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="" xmlns:a16="http://schemas.microsoft.com/office/drawing/2014/main" id="{67E710F1-4F8D-BC40-93E0-5AE8BA5AA355}"/>
                  </a:ext>
                </a:extLst>
              </p:cNvPr>
              <p:cNvSpPr/>
              <p:nvPr/>
            </p:nvSpPr>
            <p:spPr>
              <a:xfrm>
                <a:off x="3811972" y="1230086"/>
                <a:ext cx="6096000" cy="2314544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>
                  <a:lnSpc>
                    <a:spcPct val="150000"/>
                  </a:lnSpc>
                </a:pPr>
                <a:endParaRPr lang="en-US" sz="1400" dirty="0"/>
              </a:p>
              <a:p>
                <a:pPr fontAlgn="base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1400" dirty="0">
                    <a:solidFill>
                      <a:srgbClr val="000000"/>
                    </a:solidFill>
                    <a:latin typeface="Arial" panose="020B0604020202020204" pitchFamily="34" charset="0"/>
                  </a:rPr>
                  <a:t>Run theta calibration for 100 times and calculate SE for each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solidFill>
                              <a:srgbClr val="00000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400" dirty="0">
                    <a:solidFill>
                      <a:srgbClr val="000000"/>
                    </a:solidFill>
                    <a:latin typeface="Arial" panose="020B0604020202020204" pitchFamily="34" charset="0"/>
                  </a:rPr>
                  <a:t> (</a:t>
                </a:r>
                <a:r>
                  <a:rPr lang="en-US" sz="1400" dirty="0" err="1">
                    <a:solidFill>
                      <a:srgbClr val="000000"/>
                    </a:solidFill>
                    <a:latin typeface="Arial" panose="020B0604020202020204" pitchFamily="34" charset="0"/>
                  </a:rPr>
                  <a:t>i</a:t>
                </a:r>
                <a:r>
                  <a:rPr lang="en-US" sz="1400" dirty="0">
                    <a:solidFill>
                      <a:srgbClr val="000000"/>
                    </a:solidFill>
                    <a:latin typeface="Arial" panose="020B0604020202020204" pitchFamily="34" charset="0"/>
                  </a:rPr>
                  <a:t>=1,…12)</a:t>
                </a:r>
              </a:p>
              <a:p>
                <a:pPr fontAlgn="base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1400" dirty="0">
                    <a:solidFill>
                      <a:srgbClr val="000000"/>
                    </a:solidFill>
                    <a:latin typeface="Arial" panose="020B0604020202020204" pitchFamily="34" charset="0"/>
                  </a:rPr>
                  <a:t>Add +3 SE, -3 SE to theta, and simulate again</a:t>
                </a:r>
              </a:p>
              <a:p>
                <a:pPr fontAlgn="base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1400" dirty="0">
                    <a:solidFill>
                      <a:srgbClr val="000000"/>
                    </a:solidFill>
                    <a:latin typeface="Arial" panose="020B0604020202020204" pitchFamily="34" charset="0"/>
                  </a:rPr>
                  <a:t>Compare power and gas prices with original prices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1400" dirty="0"/>
                  <a:t/>
                </a:r>
                <a:br>
                  <a:rPr lang="en-US" sz="1400" dirty="0"/>
                </a:br>
                <a:r>
                  <a:rPr lang="en-US" sz="1400" dirty="0"/>
                  <a:t/>
                </a:r>
                <a:br>
                  <a:rPr lang="en-US" sz="1400" dirty="0"/>
                </a:br>
                <a:endParaRPr lang="en-US" sz="1400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67E710F1-4F8D-BC40-93E0-5AE8BA5AA3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1972" y="1230086"/>
                <a:ext cx="6096000" cy="2314544"/>
              </a:xfrm>
              <a:prstGeom prst="rect">
                <a:avLst/>
              </a:prstGeom>
              <a:blipFill>
                <a:blip r:embed="rId4"/>
                <a:stretch>
                  <a:fillRect l="-2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="" xmlns:a16="http://schemas.microsoft.com/office/drawing/2014/main" id="{C78AFC8A-1C8E-9640-A18E-EEB080478C93}"/>
                  </a:ext>
                </a:extLst>
              </p:cNvPr>
              <p:cNvSpPr txBox="1"/>
              <p:nvPr/>
            </p:nvSpPr>
            <p:spPr>
              <a:xfrm>
                <a:off x="691644" y="1759045"/>
                <a:ext cx="4287759" cy="4160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600" b="1" dirty="0">
                    <a:solidFill>
                      <a:srgbClr val="0B69DF"/>
                    </a:solidFill>
                  </a:rPr>
                  <a:t>Sensitivity Analysis on </a:t>
                </a:r>
                <a14:m>
                  <m:oMath xmlns:m="http://schemas.openxmlformats.org/officeDocument/2006/math">
                    <m:r>
                      <a:rPr lang="el-GR" sz="1600" b="1" i="1">
                        <a:solidFill>
                          <a:srgbClr val="0B69D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  <m:r>
                      <a:rPr lang="en-US" sz="1600" b="1" i="1">
                        <a:solidFill>
                          <a:srgbClr val="0B69DF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b="1" i="1">
                        <a:solidFill>
                          <a:srgbClr val="0B69DF"/>
                        </a:solidFill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US" sz="1600" b="1" i="1">
                        <a:solidFill>
                          <a:srgbClr val="0B69DF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b="1" dirty="0">
                    <a:solidFill>
                      <a:srgbClr val="0B69DF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C78AFC8A-1C8E-9640-A18E-EEB080478C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644" y="1759045"/>
                <a:ext cx="4287759" cy="416011"/>
              </a:xfrm>
              <a:prstGeom prst="rect">
                <a:avLst/>
              </a:prstGeom>
              <a:blipFill>
                <a:blip r:embed="rId5"/>
                <a:stretch>
                  <a:fillRect l="-590" b="-212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5" name="Straight Connector 54">
            <a:extLst>
              <a:ext uri="{FF2B5EF4-FFF2-40B4-BE49-F238E27FC236}">
                <a16:creationId xmlns="" xmlns:a16="http://schemas.microsoft.com/office/drawing/2014/main" id="{4B9F1D44-84EC-334A-B224-836924FA3A39}"/>
              </a:ext>
            </a:extLst>
          </p:cNvPr>
          <p:cNvCxnSpPr>
            <a:cxnSpLocks/>
          </p:cNvCxnSpPr>
          <p:nvPr/>
        </p:nvCxnSpPr>
        <p:spPr>
          <a:xfrm flipV="1">
            <a:off x="741572" y="2203945"/>
            <a:ext cx="2663728" cy="1"/>
          </a:xfrm>
          <a:prstGeom prst="line">
            <a:avLst/>
          </a:prstGeom>
          <a:ln>
            <a:solidFill>
              <a:srgbClr val="0B69D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B824A6E8-12E2-E64E-9C83-D982A42007D5}"/>
              </a:ext>
            </a:extLst>
          </p:cNvPr>
          <p:cNvSpPr/>
          <p:nvPr/>
        </p:nvSpPr>
        <p:spPr>
          <a:xfrm>
            <a:off x="545842" y="1040193"/>
            <a:ext cx="42370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i="1" dirty="0"/>
              <a:t>comparison with original forward curves</a:t>
            </a:r>
            <a:endParaRPr lang="en-US" i="1" dirty="0"/>
          </a:p>
        </p:txBody>
      </p:sp>
      <p:sp>
        <p:nvSpPr>
          <p:cNvPr id="10" name="Left Brace 9">
            <a:extLst>
              <a:ext uri="{FF2B5EF4-FFF2-40B4-BE49-F238E27FC236}">
                <a16:creationId xmlns="" xmlns:a16="http://schemas.microsoft.com/office/drawing/2014/main" id="{20E1D45E-3F12-6C46-A055-1BF04ECF7109}"/>
              </a:ext>
            </a:extLst>
          </p:cNvPr>
          <p:cNvSpPr/>
          <p:nvPr/>
        </p:nvSpPr>
        <p:spPr>
          <a:xfrm>
            <a:off x="3629055" y="1691349"/>
            <a:ext cx="162726" cy="829048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48080" y="2631547"/>
            <a:ext cx="8928100" cy="321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0698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40D9C28A-475F-48AF-A182-7722652DA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458" y="0"/>
            <a:ext cx="10850563" cy="1028699"/>
          </a:xfrm>
        </p:spPr>
        <p:txBody>
          <a:bodyPr/>
          <a:lstStyle/>
          <a:p>
            <a:r>
              <a:rPr lang="en-US" altLang="zh-CN" dirty="0"/>
              <a:t>Model Sensitivity</a:t>
            </a:r>
            <a:endParaRPr lang="zh-CN" altLang="en-US" b="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="" xmlns:a16="http://schemas.microsoft.com/office/drawing/2014/main" id="{6A0A2FF3-ED5C-4166-8C66-B412103D64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18</a:t>
            </a:fld>
            <a:endParaRPr lang="zh-CN" altLang="en-US"/>
          </a:p>
        </p:txBody>
      </p:sp>
      <p:pic>
        <p:nvPicPr>
          <p:cNvPr id="42" name="Picture 41">
            <a:extLst>
              <a:ext uri="{FF2B5EF4-FFF2-40B4-BE49-F238E27FC236}">
                <a16:creationId xmlns="" xmlns:a16="http://schemas.microsoft.com/office/drawing/2014/main" id="{0A60F503-8B5B-1C4B-B35F-1A52DCFEA3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343" y="5785385"/>
            <a:ext cx="1534983" cy="77011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8" name="iṩliḑè">
                <a:extLst>
                  <a:ext uri="{FF2B5EF4-FFF2-40B4-BE49-F238E27FC236}">
                    <a16:creationId xmlns="" xmlns:a16="http://schemas.microsoft.com/office/drawing/2014/main" id="{396BDC0C-41D4-EC45-BA88-3EAE2D76456A}"/>
                  </a:ext>
                </a:extLst>
              </p:cNvPr>
              <p:cNvSpPr txBox="1"/>
              <p:nvPr/>
            </p:nvSpPr>
            <p:spPr>
              <a:xfrm>
                <a:off x="1258192" y="1356153"/>
                <a:ext cx="1841430" cy="365338"/>
              </a:xfrm>
              <a:prstGeom prst="rect">
                <a:avLst/>
              </a:prstGeom>
              <a:noFill/>
            </p:spPr>
            <p:txBody>
              <a:bodyPr wrap="none" lIns="90000" tIns="46800" rIns="90000" bIns="46800" anchor="b" anchorCtr="0"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16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  <m:d>
                      <m:dPr>
                        <m:ctrlPr>
                          <a:rPr lang="en-US" altLang="zh-CN" sz="1600" b="1" i="1" smtClean="0">
                            <a:solidFill>
                              <a:schemeClr val="bg1"/>
                            </a:solidFill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𝒕</m:t>
                        </m:r>
                      </m:e>
                    </m:d>
                  </m:oMath>
                </a14:m>
                <a:r>
                  <a:rPr lang="en-US" altLang="zh-CN" sz="1600" b="1" dirty="0">
                    <a:solidFill>
                      <a:schemeClr val="bg1"/>
                    </a:solidFill>
                  </a:rPr>
                  <a:t> Calibration</a:t>
                </a:r>
              </a:p>
            </p:txBody>
          </p:sp>
        </mc:Choice>
        <mc:Fallback xmlns="">
          <p:sp>
            <p:nvSpPr>
              <p:cNvPr id="28" name="iṩliḑè">
                <a:extLst>
                  <a:ext uri="{FF2B5EF4-FFF2-40B4-BE49-F238E27FC236}">
                    <a16:creationId xmlns:a16="http://schemas.microsoft.com/office/drawing/2014/main" id="{396BDC0C-41D4-EC45-BA88-3EAE2D7645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8192" y="1356153"/>
                <a:ext cx="1841430" cy="365338"/>
              </a:xfrm>
              <a:prstGeom prst="rect">
                <a:avLst/>
              </a:prstGeom>
              <a:blipFill>
                <a:blip r:embed="rId3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1" name="Group 30">
            <a:extLst>
              <a:ext uri="{FF2B5EF4-FFF2-40B4-BE49-F238E27FC236}">
                <a16:creationId xmlns="" xmlns:a16="http://schemas.microsoft.com/office/drawing/2014/main" id="{633C4623-3154-DE40-A6FC-779328544E1D}"/>
              </a:ext>
            </a:extLst>
          </p:cNvPr>
          <p:cNvGrpSpPr/>
          <p:nvPr/>
        </p:nvGrpSpPr>
        <p:grpSpPr>
          <a:xfrm>
            <a:off x="1548080" y="6071663"/>
            <a:ext cx="9095839" cy="432181"/>
            <a:chOff x="1159997" y="6081506"/>
            <a:chExt cx="9095839" cy="432181"/>
          </a:xfrm>
        </p:grpSpPr>
        <p:grpSp>
          <p:nvGrpSpPr>
            <p:cNvPr id="32" name="Group 31">
              <a:extLst>
                <a:ext uri="{FF2B5EF4-FFF2-40B4-BE49-F238E27FC236}">
                  <a16:creationId xmlns="" xmlns:a16="http://schemas.microsoft.com/office/drawing/2014/main" id="{F6B2DE7E-E61A-9440-A571-F10CBC07CD11}"/>
                </a:ext>
              </a:extLst>
            </p:cNvPr>
            <p:cNvGrpSpPr/>
            <p:nvPr/>
          </p:nvGrpSpPr>
          <p:grpSpPr>
            <a:xfrm>
              <a:off x="1663007" y="6081506"/>
              <a:ext cx="8592829" cy="432181"/>
              <a:chOff x="1663007" y="6081506"/>
              <a:chExt cx="8592829" cy="432181"/>
            </a:xfrm>
          </p:grpSpPr>
          <p:sp>
            <p:nvSpPr>
              <p:cNvPr id="34" name="Chevron 33">
                <a:extLst>
                  <a:ext uri="{FF2B5EF4-FFF2-40B4-BE49-F238E27FC236}">
                    <a16:creationId xmlns="" xmlns:a16="http://schemas.microsoft.com/office/drawing/2014/main" id="{E158CF8F-07DC-B64B-83E5-1E3FE39B5E49}"/>
                  </a:ext>
                </a:extLst>
              </p:cNvPr>
              <p:cNvSpPr/>
              <p:nvPr/>
            </p:nvSpPr>
            <p:spPr>
              <a:xfrm>
                <a:off x="3360544" y="6141156"/>
                <a:ext cx="1802681" cy="372531"/>
              </a:xfrm>
              <a:prstGeom prst="chevron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5" name="Chevron 34">
                <a:extLst>
                  <a:ext uri="{FF2B5EF4-FFF2-40B4-BE49-F238E27FC236}">
                    <a16:creationId xmlns="" xmlns:a16="http://schemas.microsoft.com/office/drawing/2014/main" id="{918C3FDB-D86A-DC4B-BD1D-23F74FFEC6F4}"/>
                  </a:ext>
                </a:extLst>
              </p:cNvPr>
              <p:cNvSpPr/>
              <p:nvPr/>
            </p:nvSpPr>
            <p:spPr>
              <a:xfrm>
                <a:off x="5058081" y="6141155"/>
                <a:ext cx="1802681" cy="372531"/>
              </a:xfrm>
              <a:prstGeom prst="chevron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6" name="Chevron 35">
                <a:extLst>
                  <a:ext uri="{FF2B5EF4-FFF2-40B4-BE49-F238E27FC236}">
                    <a16:creationId xmlns="" xmlns:a16="http://schemas.microsoft.com/office/drawing/2014/main" id="{37234D5A-0E04-334C-B860-F5EE5EF35530}"/>
                  </a:ext>
                </a:extLst>
              </p:cNvPr>
              <p:cNvSpPr/>
              <p:nvPr/>
            </p:nvSpPr>
            <p:spPr>
              <a:xfrm>
                <a:off x="6755618" y="6141155"/>
                <a:ext cx="1802681" cy="372531"/>
              </a:xfrm>
              <a:prstGeom prst="chevron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7" name="Chevron 36">
                <a:extLst>
                  <a:ext uri="{FF2B5EF4-FFF2-40B4-BE49-F238E27FC236}">
                    <a16:creationId xmlns="" xmlns:a16="http://schemas.microsoft.com/office/drawing/2014/main" id="{F0B52BBB-BC45-7642-B0C8-B119E8FAF2A7}"/>
                  </a:ext>
                </a:extLst>
              </p:cNvPr>
              <p:cNvSpPr/>
              <p:nvPr/>
            </p:nvSpPr>
            <p:spPr>
              <a:xfrm>
                <a:off x="8453155" y="6141154"/>
                <a:ext cx="1802681" cy="372531"/>
              </a:xfrm>
              <a:prstGeom prst="chevron">
                <a:avLst/>
              </a:prstGeom>
              <a:solidFill>
                <a:srgbClr val="0B69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8" name="Pentagon 37">
                <a:extLst>
                  <a:ext uri="{FF2B5EF4-FFF2-40B4-BE49-F238E27FC236}">
                    <a16:creationId xmlns="" xmlns:a16="http://schemas.microsoft.com/office/drawing/2014/main" id="{70627080-69DD-0146-AD08-C3DB3F920183}"/>
                  </a:ext>
                </a:extLst>
              </p:cNvPr>
              <p:cNvSpPr/>
              <p:nvPr/>
            </p:nvSpPr>
            <p:spPr>
              <a:xfrm>
                <a:off x="1663007" y="6140490"/>
                <a:ext cx="1792587" cy="350619"/>
              </a:xfrm>
              <a:prstGeom prst="homePlat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9" name="iṩliḑè">
                <a:extLst>
                  <a:ext uri="{FF2B5EF4-FFF2-40B4-BE49-F238E27FC236}">
                    <a16:creationId xmlns="" xmlns:a16="http://schemas.microsoft.com/office/drawing/2014/main" id="{E13F2F79-D720-224D-B72A-3AA4F41CB3AE}"/>
                  </a:ext>
                </a:extLst>
              </p:cNvPr>
              <p:cNvSpPr txBox="1"/>
              <p:nvPr/>
            </p:nvSpPr>
            <p:spPr>
              <a:xfrm>
                <a:off x="2662431" y="6094668"/>
                <a:ext cx="2037821" cy="365338"/>
              </a:xfrm>
              <a:prstGeom prst="rect">
                <a:avLst/>
              </a:prstGeom>
              <a:noFill/>
            </p:spPr>
            <p:txBody>
              <a:bodyPr wrap="none" lIns="90000" tIns="46800" rIns="90000" bIns="46800" anchor="b" anchorCtr="0">
                <a:normAutofit/>
              </a:bodyPr>
              <a:lstStyle/>
              <a:p>
                <a:pPr algn="r"/>
                <a:r>
                  <a:rPr lang="en-US" altLang="zh-CN" sz="1200" b="1" dirty="0">
                    <a:solidFill>
                      <a:schemeClr val="bg1"/>
                    </a:solidFill>
                  </a:rPr>
                  <a:t>2 Solution</a:t>
                </a:r>
              </a:p>
            </p:txBody>
          </p:sp>
          <p:sp>
            <p:nvSpPr>
              <p:cNvPr id="40" name="iṩliḑè">
                <a:extLst>
                  <a:ext uri="{FF2B5EF4-FFF2-40B4-BE49-F238E27FC236}">
                    <a16:creationId xmlns="" xmlns:a16="http://schemas.microsoft.com/office/drawing/2014/main" id="{79637A76-E5AB-494D-A014-D6875497D2C5}"/>
                  </a:ext>
                </a:extLst>
              </p:cNvPr>
              <p:cNvSpPr txBox="1"/>
              <p:nvPr/>
            </p:nvSpPr>
            <p:spPr>
              <a:xfrm>
                <a:off x="4770368" y="6083379"/>
                <a:ext cx="2037821" cy="365338"/>
              </a:xfrm>
              <a:prstGeom prst="rect">
                <a:avLst/>
              </a:prstGeom>
              <a:noFill/>
            </p:spPr>
            <p:txBody>
              <a:bodyPr wrap="none" lIns="90000" tIns="46800" rIns="90000" bIns="46800" anchor="b" anchorCtr="0">
                <a:normAutofit/>
              </a:bodyPr>
              <a:lstStyle/>
              <a:p>
                <a:pPr algn="r"/>
                <a:r>
                  <a:rPr lang="en-US" altLang="zh-CN" sz="1200" b="1" dirty="0">
                    <a:solidFill>
                      <a:schemeClr val="bg1"/>
                    </a:solidFill>
                  </a:rPr>
                  <a:t>3</a:t>
                </a:r>
                <a:r>
                  <a:rPr lang="en-US" altLang="zh-CN" sz="1100" b="1" dirty="0">
                    <a:solidFill>
                      <a:schemeClr val="bg1"/>
                    </a:solidFill>
                  </a:rPr>
                  <a:t> Model Construction</a:t>
                </a:r>
              </a:p>
            </p:txBody>
          </p:sp>
          <p:sp>
            <p:nvSpPr>
              <p:cNvPr id="57" name="iṩliḑè">
                <a:extLst>
                  <a:ext uri="{FF2B5EF4-FFF2-40B4-BE49-F238E27FC236}">
                    <a16:creationId xmlns="" xmlns:a16="http://schemas.microsoft.com/office/drawing/2014/main" id="{EB1596A5-834D-9948-A9E0-1A572711DB37}"/>
                  </a:ext>
                </a:extLst>
              </p:cNvPr>
              <p:cNvSpPr txBox="1"/>
              <p:nvPr/>
            </p:nvSpPr>
            <p:spPr>
              <a:xfrm>
                <a:off x="6225146" y="6081506"/>
                <a:ext cx="2241603" cy="365338"/>
              </a:xfrm>
              <a:prstGeom prst="rect">
                <a:avLst/>
              </a:prstGeom>
              <a:noFill/>
            </p:spPr>
            <p:txBody>
              <a:bodyPr wrap="none" lIns="90000" tIns="46800" rIns="90000" bIns="46800" anchor="b" anchorCtr="0">
                <a:normAutofit/>
              </a:bodyPr>
              <a:lstStyle/>
              <a:p>
                <a:pPr algn="r"/>
                <a:r>
                  <a:rPr lang="en-US" altLang="zh-CN" sz="1200" b="1" dirty="0">
                    <a:solidFill>
                      <a:schemeClr val="bg1"/>
                    </a:solidFill>
                  </a:rPr>
                  <a:t>4 </a:t>
                </a:r>
                <a:r>
                  <a:rPr lang="en-US" altLang="zh-CN" sz="1100" b="1" dirty="0">
                    <a:solidFill>
                      <a:schemeClr val="bg1"/>
                    </a:solidFill>
                  </a:rPr>
                  <a:t>Valuation Strategy</a:t>
                </a:r>
                <a:endParaRPr lang="en-US" altLang="zh-CN" sz="12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4" name="iṩliḑè">
                <a:extLst>
                  <a:ext uri="{FF2B5EF4-FFF2-40B4-BE49-F238E27FC236}">
                    <a16:creationId xmlns="" xmlns:a16="http://schemas.microsoft.com/office/drawing/2014/main" id="{1E1B5829-E8D9-CC47-98EE-EFC01D65F1CA}"/>
                  </a:ext>
                </a:extLst>
              </p:cNvPr>
              <p:cNvSpPr txBox="1"/>
              <p:nvPr/>
            </p:nvSpPr>
            <p:spPr>
              <a:xfrm>
                <a:off x="7975254" y="6094668"/>
                <a:ext cx="2241603" cy="365338"/>
              </a:xfrm>
              <a:prstGeom prst="rect">
                <a:avLst/>
              </a:prstGeom>
              <a:noFill/>
            </p:spPr>
            <p:txBody>
              <a:bodyPr wrap="none" lIns="90000" tIns="46800" rIns="90000" bIns="46800" anchor="b" anchorCtr="0">
                <a:normAutofit/>
              </a:bodyPr>
              <a:lstStyle/>
              <a:p>
                <a:pPr algn="r"/>
                <a:r>
                  <a:rPr lang="en-US" altLang="zh-CN" sz="1200" b="1" dirty="0">
                    <a:solidFill>
                      <a:schemeClr val="bg1"/>
                    </a:solidFill>
                  </a:rPr>
                  <a:t>5</a:t>
                </a:r>
                <a:r>
                  <a:rPr lang="en-US" altLang="zh-CN" sz="1100" b="1" dirty="0">
                    <a:solidFill>
                      <a:schemeClr val="bg1"/>
                    </a:solidFill>
                  </a:rPr>
                  <a:t> Sensitivity Analysis</a:t>
                </a:r>
                <a:endParaRPr lang="en-US" altLang="zh-CN" sz="1200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33" name="iṩliḑè">
              <a:extLst>
                <a:ext uri="{FF2B5EF4-FFF2-40B4-BE49-F238E27FC236}">
                  <a16:creationId xmlns="" xmlns:a16="http://schemas.microsoft.com/office/drawing/2014/main" id="{BB8862E0-DB23-C544-BB84-0589F88B2053}"/>
                </a:ext>
              </a:extLst>
            </p:cNvPr>
            <p:cNvSpPr txBox="1"/>
            <p:nvPr/>
          </p:nvSpPr>
          <p:spPr>
            <a:xfrm>
              <a:off x="1159997" y="6083379"/>
              <a:ext cx="2037821" cy="365338"/>
            </a:xfrm>
            <a:prstGeom prst="rect">
              <a:avLst/>
            </a:prstGeom>
            <a:noFill/>
          </p:spPr>
          <p:txBody>
            <a:bodyPr wrap="none" lIns="90000" tIns="46800" rIns="90000" bIns="46800" anchor="b" anchorCtr="0">
              <a:normAutofit/>
            </a:bodyPr>
            <a:lstStyle/>
            <a:p>
              <a:pPr algn="r"/>
              <a:r>
                <a:rPr lang="en-US" altLang="zh-CN" sz="1200" b="1" dirty="0">
                  <a:solidFill>
                    <a:schemeClr val="bg1"/>
                  </a:solidFill>
                </a:rPr>
                <a:t>1 </a:t>
              </a:r>
              <a:r>
                <a:rPr lang="en-US" altLang="zh-CN" sz="1100" b="1" dirty="0">
                  <a:solidFill>
                    <a:schemeClr val="bg1"/>
                  </a:solidFill>
                </a:rPr>
                <a:t>Client Objective</a:t>
              </a:r>
              <a:endParaRPr lang="en-US" altLang="zh-CN" sz="12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="" xmlns:a16="http://schemas.microsoft.com/office/drawing/2014/main" id="{C78AFC8A-1C8E-9640-A18E-EEB080478C93}"/>
              </a:ext>
            </a:extLst>
          </p:cNvPr>
          <p:cNvSpPr txBox="1"/>
          <p:nvPr/>
        </p:nvSpPr>
        <p:spPr>
          <a:xfrm>
            <a:off x="691644" y="1759045"/>
            <a:ext cx="4287759" cy="416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1" dirty="0">
                <a:solidFill>
                  <a:srgbClr val="0B69DF"/>
                </a:solidFill>
              </a:rPr>
              <a:t>Sensitivity Analysis on other parameters</a:t>
            </a:r>
          </a:p>
        </p:txBody>
      </p:sp>
      <p:cxnSp>
        <p:nvCxnSpPr>
          <p:cNvPr id="55" name="Straight Connector 54">
            <a:extLst>
              <a:ext uri="{FF2B5EF4-FFF2-40B4-BE49-F238E27FC236}">
                <a16:creationId xmlns="" xmlns:a16="http://schemas.microsoft.com/office/drawing/2014/main" id="{4B9F1D44-84EC-334A-B224-836924FA3A39}"/>
              </a:ext>
            </a:extLst>
          </p:cNvPr>
          <p:cNvCxnSpPr>
            <a:cxnSpLocks/>
          </p:cNvCxnSpPr>
          <p:nvPr/>
        </p:nvCxnSpPr>
        <p:spPr>
          <a:xfrm flipV="1">
            <a:off x="741572" y="2203946"/>
            <a:ext cx="4041327" cy="1"/>
          </a:xfrm>
          <a:prstGeom prst="line">
            <a:avLst/>
          </a:prstGeom>
          <a:ln>
            <a:solidFill>
              <a:srgbClr val="0B69D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B824A6E8-12E2-E64E-9C83-D982A42007D5}"/>
              </a:ext>
            </a:extLst>
          </p:cNvPr>
          <p:cNvSpPr/>
          <p:nvPr/>
        </p:nvSpPr>
        <p:spPr>
          <a:xfrm>
            <a:off x="545842" y="1040193"/>
            <a:ext cx="42370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i="1" dirty="0"/>
              <a:t>comparison with original forward curves</a:t>
            </a:r>
            <a:endParaRPr lang="en-US" i="1" dirty="0"/>
          </a:p>
        </p:txBody>
      </p:sp>
      <p:pic>
        <p:nvPicPr>
          <p:cNvPr id="20482" name="Picture 2" descr="https://lh3.googleusercontent.com/hs93iDate3J3126dm_vrT8-kHRJrXDm9ybgvfxOYRVl46O41QZDQCQRATzhRGFKMWzqPL2gNdQ9GTGSQkAGqhzIhPif9wVRZwrjzkXMg1GmqtIaBuJkcWn7aSOe3ZqHR">
            <a:extLst>
              <a:ext uri="{FF2B5EF4-FFF2-40B4-BE49-F238E27FC236}">
                <a16:creationId xmlns="" xmlns:a16="http://schemas.microsoft.com/office/drawing/2014/main" id="{F6E3BD94-D236-CA42-AF77-ABD1DE9198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71" t="-17228"/>
          <a:stretch/>
        </p:blipFill>
        <p:spPr bwMode="auto">
          <a:xfrm>
            <a:off x="4972328" y="1856897"/>
            <a:ext cx="3529288" cy="354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5250" y="2441943"/>
            <a:ext cx="9804400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3391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40D9C28A-475F-48AF-A182-7722652DA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458" y="0"/>
            <a:ext cx="10850563" cy="1028699"/>
          </a:xfrm>
        </p:spPr>
        <p:txBody>
          <a:bodyPr/>
          <a:lstStyle/>
          <a:p>
            <a:r>
              <a:rPr lang="en-US" altLang="zh-CN" dirty="0"/>
              <a:t>Valuation Sensitivity</a:t>
            </a:r>
            <a:endParaRPr lang="zh-CN" altLang="en-US" b="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="" xmlns:a16="http://schemas.microsoft.com/office/drawing/2014/main" id="{6A0A2FF3-ED5C-4166-8C66-B412103D64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19</a:t>
            </a:fld>
            <a:endParaRPr lang="zh-CN" altLang="en-US"/>
          </a:p>
        </p:txBody>
      </p:sp>
      <p:pic>
        <p:nvPicPr>
          <p:cNvPr id="42" name="Picture 41">
            <a:extLst>
              <a:ext uri="{FF2B5EF4-FFF2-40B4-BE49-F238E27FC236}">
                <a16:creationId xmlns="" xmlns:a16="http://schemas.microsoft.com/office/drawing/2014/main" id="{0A60F503-8B5B-1C4B-B35F-1A52DCFEA3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343" y="5785385"/>
            <a:ext cx="1534983" cy="770111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="" xmlns:a16="http://schemas.microsoft.com/office/drawing/2014/main" id="{633C4623-3154-DE40-A6FC-779328544E1D}"/>
              </a:ext>
            </a:extLst>
          </p:cNvPr>
          <p:cNvGrpSpPr/>
          <p:nvPr/>
        </p:nvGrpSpPr>
        <p:grpSpPr>
          <a:xfrm>
            <a:off x="1548080" y="6071663"/>
            <a:ext cx="9095839" cy="432181"/>
            <a:chOff x="1159997" y="6081506"/>
            <a:chExt cx="9095839" cy="432181"/>
          </a:xfrm>
        </p:grpSpPr>
        <p:grpSp>
          <p:nvGrpSpPr>
            <p:cNvPr id="32" name="Group 31">
              <a:extLst>
                <a:ext uri="{FF2B5EF4-FFF2-40B4-BE49-F238E27FC236}">
                  <a16:creationId xmlns="" xmlns:a16="http://schemas.microsoft.com/office/drawing/2014/main" id="{F6B2DE7E-E61A-9440-A571-F10CBC07CD11}"/>
                </a:ext>
              </a:extLst>
            </p:cNvPr>
            <p:cNvGrpSpPr/>
            <p:nvPr/>
          </p:nvGrpSpPr>
          <p:grpSpPr>
            <a:xfrm>
              <a:off x="1663007" y="6081506"/>
              <a:ext cx="8592829" cy="432181"/>
              <a:chOff x="1663007" y="6081506"/>
              <a:chExt cx="8592829" cy="432181"/>
            </a:xfrm>
          </p:grpSpPr>
          <p:sp>
            <p:nvSpPr>
              <p:cNvPr id="34" name="Chevron 33">
                <a:extLst>
                  <a:ext uri="{FF2B5EF4-FFF2-40B4-BE49-F238E27FC236}">
                    <a16:creationId xmlns="" xmlns:a16="http://schemas.microsoft.com/office/drawing/2014/main" id="{E158CF8F-07DC-B64B-83E5-1E3FE39B5E49}"/>
                  </a:ext>
                </a:extLst>
              </p:cNvPr>
              <p:cNvSpPr/>
              <p:nvPr/>
            </p:nvSpPr>
            <p:spPr>
              <a:xfrm>
                <a:off x="3360544" y="6141156"/>
                <a:ext cx="1802681" cy="372531"/>
              </a:xfrm>
              <a:prstGeom prst="chevron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5" name="Chevron 34">
                <a:extLst>
                  <a:ext uri="{FF2B5EF4-FFF2-40B4-BE49-F238E27FC236}">
                    <a16:creationId xmlns="" xmlns:a16="http://schemas.microsoft.com/office/drawing/2014/main" id="{918C3FDB-D86A-DC4B-BD1D-23F74FFEC6F4}"/>
                  </a:ext>
                </a:extLst>
              </p:cNvPr>
              <p:cNvSpPr/>
              <p:nvPr/>
            </p:nvSpPr>
            <p:spPr>
              <a:xfrm>
                <a:off x="5058081" y="6141155"/>
                <a:ext cx="1802681" cy="372531"/>
              </a:xfrm>
              <a:prstGeom prst="chevron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6" name="Chevron 35">
                <a:extLst>
                  <a:ext uri="{FF2B5EF4-FFF2-40B4-BE49-F238E27FC236}">
                    <a16:creationId xmlns="" xmlns:a16="http://schemas.microsoft.com/office/drawing/2014/main" id="{37234D5A-0E04-334C-B860-F5EE5EF35530}"/>
                  </a:ext>
                </a:extLst>
              </p:cNvPr>
              <p:cNvSpPr/>
              <p:nvPr/>
            </p:nvSpPr>
            <p:spPr>
              <a:xfrm>
                <a:off x="6755618" y="6141155"/>
                <a:ext cx="1802681" cy="372531"/>
              </a:xfrm>
              <a:prstGeom prst="chevron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7" name="Chevron 36">
                <a:extLst>
                  <a:ext uri="{FF2B5EF4-FFF2-40B4-BE49-F238E27FC236}">
                    <a16:creationId xmlns="" xmlns:a16="http://schemas.microsoft.com/office/drawing/2014/main" id="{F0B52BBB-BC45-7642-B0C8-B119E8FAF2A7}"/>
                  </a:ext>
                </a:extLst>
              </p:cNvPr>
              <p:cNvSpPr/>
              <p:nvPr/>
            </p:nvSpPr>
            <p:spPr>
              <a:xfrm>
                <a:off x="8453155" y="6141154"/>
                <a:ext cx="1802681" cy="372531"/>
              </a:xfrm>
              <a:prstGeom prst="chevron">
                <a:avLst/>
              </a:prstGeom>
              <a:solidFill>
                <a:srgbClr val="0B69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8" name="Pentagon 37">
                <a:extLst>
                  <a:ext uri="{FF2B5EF4-FFF2-40B4-BE49-F238E27FC236}">
                    <a16:creationId xmlns="" xmlns:a16="http://schemas.microsoft.com/office/drawing/2014/main" id="{70627080-69DD-0146-AD08-C3DB3F920183}"/>
                  </a:ext>
                </a:extLst>
              </p:cNvPr>
              <p:cNvSpPr/>
              <p:nvPr/>
            </p:nvSpPr>
            <p:spPr>
              <a:xfrm>
                <a:off x="1663007" y="6140490"/>
                <a:ext cx="1792587" cy="350619"/>
              </a:xfrm>
              <a:prstGeom prst="homePlat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9" name="iṩliḑè">
                <a:extLst>
                  <a:ext uri="{FF2B5EF4-FFF2-40B4-BE49-F238E27FC236}">
                    <a16:creationId xmlns="" xmlns:a16="http://schemas.microsoft.com/office/drawing/2014/main" id="{E13F2F79-D720-224D-B72A-3AA4F41CB3AE}"/>
                  </a:ext>
                </a:extLst>
              </p:cNvPr>
              <p:cNvSpPr txBox="1"/>
              <p:nvPr/>
            </p:nvSpPr>
            <p:spPr>
              <a:xfrm>
                <a:off x="2662431" y="6094668"/>
                <a:ext cx="2037821" cy="365338"/>
              </a:xfrm>
              <a:prstGeom prst="rect">
                <a:avLst/>
              </a:prstGeom>
              <a:noFill/>
            </p:spPr>
            <p:txBody>
              <a:bodyPr wrap="none" lIns="90000" tIns="46800" rIns="90000" bIns="46800" anchor="b" anchorCtr="0">
                <a:normAutofit/>
              </a:bodyPr>
              <a:lstStyle/>
              <a:p>
                <a:pPr algn="r"/>
                <a:r>
                  <a:rPr lang="en-US" altLang="zh-CN" sz="1200" b="1" dirty="0">
                    <a:solidFill>
                      <a:schemeClr val="bg1"/>
                    </a:solidFill>
                  </a:rPr>
                  <a:t>2 Solution</a:t>
                </a:r>
              </a:p>
            </p:txBody>
          </p:sp>
          <p:sp>
            <p:nvSpPr>
              <p:cNvPr id="40" name="iṩliḑè">
                <a:extLst>
                  <a:ext uri="{FF2B5EF4-FFF2-40B4-BE49-F238E27FC236}">
                    <a16:creationId xmlns="" xmlns:a16="http://schemas.microsoft.com/office/drawing/2014/main" id="{79637A76-E5AB-494D-A014-D6875497D2C5}"/>
                  </a:ext>
                </a:extLst>
              </p:cNvPr>
              <p:cNvSpPr txBox="1"/>
              <p:nvPr/>
            </p:nvSpPr>
            <p:spPr>
              <a:xfrm>
                <a:off x="4770368" y="6083379"/>
                <a:ext cx="2037821" cy="365338"/>
              </a:xfrm>
              <a:prstGeom prst="rect">
                <a:avLst/>
              </a:prstGeom>
              <a:noFill/>
            </p:spPr>
            <p:txBody>
              <a:bodyPr wrap="none" lIns="90000" tIns="46800" rIns="90000" bIns="46800" anchor="b" anchorCtr="0">
                <a:normAutofit/>
              </a:bodyPr>
              <a:lstStyle/>
              <a:p>
                <a:pPr algn="r"/>
                <a:r>
                  <a:rPr lang="en-US" altLang="zh-CN" sz="1200" b="1" dirty="0">
                    <a:solidFill>
                      <a:schemeClr val="bg1"/>
                    </a:solidFill>
                  </a:rPr>
                  <a:t>3</a:t>
                </a:r>
                <a:r>
                  <a:rPr lang="en-US" altLang="zh-CN" sz="1100" b="1" dirty="0">
                    <a:solidFill>
                      <a:schemeClr val="bg1"/>
                    </a:solidFill>
                  </a:rPr>
                  <a:t> Model Construction</a:t>
                </a:r>
              </a:p>
            </p:txBody>
          </p:sp>
          <p:sp>
            <p:nvSpPr>
              <p:cNvPr id="57" name="iṩliḑè">
                <a:extLst>
                  <a:ext uri="{FF2B5EF4-FFF2-40B4-BE49-F238E27FC236}">
                    <a16:creationId xmlns="" xmlns:a16="http://schemas.microsoft.com/office/drawing/2014/main" id="{EB1596A5-834D-9948-A9E0-1A572711DB37}"/>
                  </a:ext>
                </a:extLst>
              </p:cNvPr>
              <p:cNvSpPr txBox="1"/>
              <p:nvPr/>
            </p:nvSpPr>
            <p:spPr>
              <a:xfrm>
                <a:off x="6225146" y="6081506"/>
                <a:ext cx="2241603" cy="365338"/>
              </a:xfrm>
              <a:prstGeom prst="rect">
                <a:avLst/>
              </a:prstGeom>
              <a:noFill/>
            </p:spPr>
            <p:txBody>
              <a:bodyPr wrap="none" lIns="90000" tIns="46800" rIns="90000" bIns="46800" anchor="b" anchorCtr="0">
                <a:normAutofit/>
              </a:bodyPr>
              <a:lstStyle/>
              <a:p>
                <a:pPr algn="r"/>
                <a:r>
                  <a:rPr lang="en-US" altLang="zh-CN" sz="1200" b="1" dirty="0">
                    <a:solidFill>
                      <a:schemeClr val="bg1"/>
                    </a:solidFill>
                  </a:rPr>
                  <a:t>4 </a:t>
                </a:r>
                <a:r>
                  <a:rPr lang="en-US" altLang="zh-CN" sz="1100" b="1" dirty="0">
                    <a:solidFill>
                      <a:schemeClr val="bg1"/>
                    </a:solidFill>
                  </a:rPr>
                  <a:t>Valuation Strategy</a:t>
                </a:r>
                <a:endParaRPr lang="en-US" altLang="zh-CN" sz="12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4" name="iṩliḑè">
                <a:extLst>
                  <a:ext uri="{FF2B5EF4-FFF2-40B4-BE49-F238E27FC236}">
                    <a16:creationId xmlns="" xmlns:a16="http://schemas.microsoft.com/office/drawing/2014/main" id="{1E1B5829-E8D9-CC47-98EE-EFC01D65F1CA}"/>
                  </a:ext>
                </a:extLst>
              </p:cNvPr>
              <p:cNvSpPr txBox="1"/>
              <p:nvPr/>
            </p:nvSpPr>
            <p:spPr>
              <a:xfrm>
                <a:off x="7975254" y="6094668"/>
                <a:ext cx="2241603" cy="365338"/>
              </a:xfrm>
              <a:prstGeom prst="rect">
                <a:avLst/>
              </a:prstGeom>
              <a:noFill/>
            </p:spPr>
            <p:txBody>
              <a:bodyPr wrap="none" lIns="90000" tIns="46800" rIns="90000" bIns="46800" anchor="b" anchorCtr="0">
                <a:normAutofit/>
              </a:bodyPr>
              <a:lstStyle/>
              <a:p>
                <a:pPr algn="r"/>
                <a:r>
                  <a:rPr lang="en-US" altLang="zh-CN" sz="1200" b="1" dirty="0">
                    <a:solidFill>
                      <a:schemeClr val="bg1"/>
                    </a:solidFill>
                  </a:rPr>
                  <a:t>5</a:t>
                </a:r>
                <a:r>
                  <a:rPr lang="en-US" altLang="zh-CN" sz="1100" b="1" dirty="0">
                    <a:solidFill>
                      <a:schemeClr val="bg1"/>
                    </a:solidFill>
                  </a:rPr>
                  <a:t> Sensitivity Analysis</a:t>
                </a:r>
                <a:endParaRPr lang="en-US" altLang="zh-CN" sz="1200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33" name="iṩliḑè">
              <a:extLst>
                <a:ext uri="{FF2B5EF4-FFF2-40B4-BE49-F238E27FC236}">
                  <a16:creationId xmlns="" xmlns:a16="http://schemas.microsoft.com/office/drawing/2014/main" id="{BB8862E0-DB23-C544-BB84-0589F88B2053}"/>
                </a:ext>
              </a:extLst>
            </p:cNvPr>
            <p:cNvSpPr txBox="1"/>
            <p:nvPr/>
          </p:nvSpPr>
          <p:spPr>
            <a:xfrm>
              <a:off x="1159997" y="6083379"/>
              <a:ext cx="2037821" cy="365338"/>
            </a:xfrm>
            <a:prstGeom prst="rect">
              <a:avLst/>
            </a:prstGeom>
            <a:noFill/>
          </p:spPr>
          <p:txBody>
            <a:bodyPr wrap="none" lIns="90000" tIns="46800" rIns="90000" bIns="46800" anchor="b" anchorCtr="0">
              <a:normAutofit/>
            </a:bodyPr>
            <a:lstStyle/>
            <a:p>
              <a:pPr algn="r"/>
              <a:r>
                <a:rPr lang="en-US" altLang="zh-CN" sz="1200" b="1" dirty="0">
                  <a:solidFill>
                    <a:schemeClr val="bg1"/>
                  </a:solidFill>
                </a:rPr>
                <a:t>1 </a:t>
              </a:r>
              <a:r>
                <a:rPr lang="en-US" altLang="zh-CN" sz="1100" b="1" dirty="0">
                  <a:solidFill>
                    <a:schemeClr val="bg1"/>
                  </a:solidFill>
                </a:rPr>
                <a:t>Client Objective</a:t>
              </a:r>
              <a:endParaRPr lang="en-US" altLang="zh-CN" sz="12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B824A6E8-12E2-E64E-9C83-D982A42007D5}"/>
              </a:ext>
            </a:extLst>
          </p:cNvPr>
          <p:cNvSpPr/>
          <p:nvPr/>
        </p:nvSpPr>
        <p:spPr>
          <a:xfrm>
            <a:off x="545842" y="1040193"/>
            <a:ext cx="80970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Influence of different parameters changes on the final valuation for earnings   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5899" y="3898697"/>
            <a:ext cx="6756400" cy="9017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585901" y="2036375"/>
            <a:ext cx="4397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0B69DF"/>
                </a:solidFill>
              </a:rPr>
              <a:t>Percentage Mean Absolute Deviation</a:t>
            </a:r>
            <a:endParaRPr kumimoji="1" lang="zh-CN" altLang="en-US" b="1" dirty="0">
              <a:solidFill>
                <a:srgbClr val="0B69DF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4543" y="2564256"/>
            <a:ext cx="3159113" cy="1175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7320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B4D3FCE4-3ED8-0E4B-8BA8-08634416EF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700" y="69850"/>
            <a:ext cx="10134600" cy="671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062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ṩliḑè">
            <a:extLst>
              <a:ext uri="{FF2B5EF4-FFF2-40B4-BE49-F238E27FC236}">
                <a16:creationId xmlns="" xmlns:a16="http://schemas.microsoft.com/office/drawing/2014/main" id="{D1FD8BC6-5F3B-E341-A9D4-45ED7D1FBE86}"/>
              </a:ext>
            </a:extLst>
          </p:cNvPr>
          <p:cNvSpPr txBox="1"/>
          <p:nvPr/>
        </p:nvSpPr>
        <p:spPr>
          <a:xfrm>
            <a:off x="4607477" y="2936591"/>
            <a:ext cx="4684891" cy="625030"/>
          </a:xfrm>
          <a:prstGeom prst="rect">
            <a:avLst/>
          </a:prstGeom>
          <a:noFill/>
        </p:spPr>
        <p:txBody>
          <a:bodyPr wrap="none" lIns="90000" tIns="46800" rIns="90000" bIns="46800" anchor="b" anchorCtr="0">
            <a:normAutofit/>
          </a:bodyPr>
          <a:lstStyle/>
          <a:p>
            <a:pPr algn="r"/>
            <a:r>
              <a:rPr lang="en-US" altLang="zh-CN" sz="2800" b="1" dirty="0"/>
              <a:t>Legal Issues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4BD164DC-F576-F649-86C9-1EF36D09D4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7992" y="5971822"/>
            <a:ext cx="1534983" cy="770111"/>
          </a:xfrm>
          <a:prstGeom prst="rect">
            <a:avLst/>
          </a:prstGeom>
        </p:spPr>
      </p:pic>
      <p:sp>
        <p:nvSpPr>
          <p:cNvPr id="6" name="文本框 20">
            <a:extLst>
              <a:ext uri="{FF2B5EF4-FFF2-40B4-BE49-F238E27FC236}">
                <a16:creationId xmlns="" xmlns:a16="http://schemas.microsoft.com/office/drawing/2014/main" id="{73B058D1-885C-584C-B5A8-EC2804C51C15}"/>
              </a:ext>
            </a:extLst>
          </p:cNvPr>
          <p:cNvSpPr txBox="1"/>
          <p:nvPr/>
        </p:nvSpPr>
        <p:spPr>
          <a:xfrm>
            <a:off x="5198514" y="2561401"/>
            <a:ext cx="1281642" cy="1375410"/>
          </a:xfrm>
          <a:prstGeom prst="rect">
            <a:avLst/>
          </a:prstGeom>
          <a:noFill/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>
                <a:solidFill>
                  <a:srgbClr val="0B69DF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05</a:t>
            </a:r>
            <a:endParaRPr lang="zh-CN" altLang="en-US" spc="100" dirty="0">
              <a:solidFill>
                <a:srgbClr val="0B69DF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57584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="" xmlns:a16="http://schemas.microsoft.com/office/drawing/2014/main" id="{C2BF6A1A-A356-4D4D-9910-4D3002A7C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21</a:t>
            </a:fld>
            <a:endParaRPr lang="zh-CN" altLang="en-US"/>
          </a:p>
        </p:txBody>
      </p:sp>
      <p:sp>
        <p:nvSpPr>
          <p:cNvPr id="26" name="iśļïḍe">
            <a:extLst>
              <a:ext uri="{FF2B5EF4-FFF2-40B4-BE49-F238E27FC236}">
                <a16:creationId xmlns="" xmlns:a16="http://schemas.microsoft.com/office/drawing/2014/main" id="{4F923410-62B3-4F95-9D48-1A1ED2623E2D}"/>
              </a:ext>
            </a:extLst>
          </p:cNvPr>
          <p:cNvSpPr/>
          <p:nvPr/>
        </p:nvSpPr>
        <p:spPr bwMode="auto">
          <a:xfrm>
            <a:off x="1667513" y="3667746"/>
            <a:ext cx="376014" cy="362118"/>
          </a:xfrm>
          <a:custGeom>
            <a:avLst/>
            <a:gdLst>
              <a:gd name="connsiteX0" fmla="*/ 216243 w 609050"/>
              <a:gd name="connsiteY0" fmla="*/ 412730 h 586540"/>
              <a:gd name="connsiteX1" fmla="*/ 216243 w 609050"/>
              <a:gd name="connsiteY1" fmla="*/ 456594 h 586540"/>
              <a:gd name="connsiteX2" fmla="*/ 293953 w 609050"/>
              <a:gd name="connsiteY2" fmla="*/ 456594 h 586540"/>
              <a:gd name="connsiteX3" fmla="*/ 293953 w 609050"/>
              <a:gd name="connsiteY3" fmla="*/ 412730 h 586540"/>
              <a:gd name="connsiteX4" fmla="*/ 69884 w 609050"/>
              <a:gd name="connsiteY4" fmla="*/ 412730 h 586540"/>
              <a:gd name="connsiteX5" fmla="*/ 69884 w 609050"/>
              <a:gd name="connsiteY5" fmla="*/ 456594 h 586540"/>
              <a:gd name="connsiteX6" fmla="*/ 147595 w 609050"/>
              <a:gd name="connsiteY6" fmla="*/ 456594 h 586540"/>
              <a:gd name="connsiteX7" fmla="*/ 147595 w 609050"/>
              <a:gd name="connsiteY7" fmla="*/ 412730 h 586540"/>
              <a:gd name="connsiteX8" fmla="*/ 460769 w 609050"/>
              <a:gd name="connsiteY8" fmla="*/ 376268 h 586540"/>
              <a:gd name="connsiteX9" fmla="*/ 460769 w 609050"/>
              <a:gd name="connsiteY9" fmla="*/ 414786 h 586540"/>
              <a:gd name="connsiteX10" fmla="*/ 555916 w 609050"/>
              <a:gd name="connsiteY10" fmla="*/ 414786 h 586540"/>
              <a:gd name="connsiteX11" fmla="*/ 555916 w 609050"/>
              <a:gd name="connsiteY11" fmla="*/ 376268 h 586540"/>
              <a:gd name="connsiteX12" fmla="*/ 216243 w 609050"/>
              <a:gd name="connsiteY12" fmla="*/ 339670 h 586540"/>
              <a:gd name="connsiteX13" fmla="*/ 216243 w 609050"/>
              <a:gd name="connsiteY13" fmla="*/ 383533 h 586540"/>
              <a:gd name="connsiteX14" fmla="*/ 293953 w 609050"/>
              <a:gd name="connsiteY14" fmla="*/ 383533 h 586540"/>
              <a:gd name="connsiteX15" fmla="*/ 293953 w 609050"/>
              <a:gd name="connsiteY15" fmla="*/ 339670 h 586540"/>
              <a:gd name="connsiteX16" fmla="*/ 69884 w 609050"/>
              <a:gd name="connsiteY16" fmla="*/ 339670 h 586540"/>
              <a:gd name="connsiteX17" fmla="*/ 69884 w 609050"/>
              <a:gd name="connsiteY17" fmla="*/ 383533 h 586540"/>
              <a:gd name="connsiteX18" fmla="*/ 147595 w 609050"/>
              <a:gd name="connsiteY18" fmla="*/ 383533 h 586540"/>
              <a:gd name="connsiteX19" fmla="*/ 147595 w 609050"/>
              <a:gd name="connsiteY19" fmla="*/ 339670 h 586540"/>
              <a:gd name="connsiteX20" fmla="*/ 460769 w 609050"/>
              <a:gd name="connsiteY20" fmla="*/ 303071 h 586540"/>
              <a:gd name="connsiteX21" fmla="*/ 460769 w 609050"/>
              <a:gd name="connsiteY21" fmla="*/ 341726 h 586540"/>
              <a:gd name="connsiteX22" fmla="*/ 555916 w 609050"/>
              <a:gd name="connsiteY22" fmla="*/ 341726 h 586540"/>
              <a:gd name="connsiteX23" fmla="*/ 555916 w 609050"/>
              <a:gd name="connsiteY23" fmla="*/ 303071 h 586540"/>
              <a:gd name="connsiteX24" fmla="*/ 216243 w 609050"/>
              <a:gd name="connsiteY24" fmla="*/ 266609 h 586540"/>
              <a:gd name="connsiteX25" fmla="*/ 216243 w 609050"/>
              <a:gd name="connsiteY25" fmla="*/ 310473 h 586540"/>
              <a:gd name="connsiteX26" fmla="*/ 293953 w 609050"/>
              <a:gd name="connsiteY26" fmla="*/ 310473 h 586540"/>
              <a:gd name="connsiteX27" fmla="*/ 293953 w 609050"/>
              <a:gd name="connsiteY27" fmla="*/ 266609 h 586540"/>
              <a:gd name="connsiteX28" fmla="*/ 69884 w 609050"/>
              <a:gd name="connsiteY28" fmla="*/ 266609 h 586540"/>
              <a:gd name="connsiteX29" fmla="*/ 69884 w 609050"/>
              <a:gd name="connsiteY29" fmla="*/ 310473 h 586540"/>
              <a:gd name="connsiteX30" fmla="*/ 147595 w 609050"/>
              <a:gd name="connsiteY30" fmla="*/ 310473 h 586540"/>
              <a:gd name="connsiteX31" fmla="*/ 147595 w 609050"/>
              <a:gd name="connsiteY31" fmla="*/ 266609 h 586540"/>
              <a:gd name="connsiteX32" fmla="*/ 460769 w 609050"/>
              <a:gd name="connsiteY32" fmla="*/ 230010 h 586540"/>
              <a:gd name="connsiteX33" fmla="*/ 460769 w 609050"/>
              <a:gd name="connsiteY33" fmla="*/ 268528 h 586540"/>
              <a:gd name="connsiteX34" fmla="*/ 555916 w 609050"/>
              <a:gd name="connsiteY34" fmla="*/ 268528 h 586540"/>
              <a:gd name="connsiteX35" fmla="*/ 555916 w 609050"/>
              <a:gd name="connsiteY35" fmla="*/ 230010 h 586540"/>
              <a:gd name="connsiteX36" fmla="*/ 216243 w 609050"/>
              <a:gd name="connsiteY36" fmla="*/ 193549 h 586540"/>
              <a:gd name="connsiteX37" fmla="*/ 216243 w 609050"/>
              <a:gd name="connsiteY37" fmla="*/ 237412 h 586540"/>
              <a:gd name="connsiteX38" fmla="*/ 293953 w 609050"/>
              <a:gd name="connsiteY38" fmla="*/ 237412 h 586540"/>
              <a:gd name="connsiteX39" fmla="*/ 293953 w 609050"/>
              <a:gd name="connsiteY39" fmla="*/ 193549 h 586540"/>
              <a:gd name="connsiteX40" fmla="*/ 69884 w 609050"/>
              <a:gd name="connsiteY40" fmla="*/ 193549 h 586540"/>
              <a:gd name="connsiteX41" fmla="*/ 69884 w 609050"/>
              <a:gd name="connsiteY41" fmla="*/ 237412 h 586540"/>
              <a:gd name="connsiteX42" fmla="*/ 147595 w 609050"/>
              <a:gd name="connsiteY42" fmla="*/ 237412 h 586540"/>
              <a:gd name="connsiteX43" fmla="*/ 147595 w 609050"/>
              <a:gd name="connsiteY43" fmla="*/ 193549 h 586540"/>
              <a:gd name="connsiteX44" fmla="*/ 460769 w 609050"/>
              <a:gd name="connsiteY44" fmla="*/ 156950 h 586540"/>
              <a:gd name="connsiteX45" fmla="*/ 460769 w 609050"/>
              <a:gd name="connsiteY45" fmla="*/ 195468 h 586540"/>
              <a:gd name="connsiteX46" fmla="*/ 555916 w 609050"/>
              <a:gd name="connsiteY46" fmla="*/ 195468 h 586540"/>
              <a:gd name="connsiteX47" fmla="*/ 555916 w 609050"/>
              <a:gd name="connsiteY47" fmla="*/ 156950 h 586540"/>
              <a:gd name="connsiteX48" fmla="*/ 192926 w 609050"/>
              <a:gd name="connsiteY48" fmla="*/ 96251 h 586540"/>
              <a:gd name="connsiteX49" fmla="*/ 361366 w 609050"/>
              <a:gd name="connsiteY49" fmla="*/ 96251 h 586540"/>
              <a:gd name="connsiteX50" fmla="*/ 361366 w 609050"/>
              <a:gd name="connsiteY50" fmla="*/ 114880 h 586540"/>
              <a:gd name="connsiteX51" fmla="*/ 192926 w 609050"/>
              <a:gd name="connsiteY51" fmla="*/ 114880 h 586540"/>
              <a:gd name="connsiteX52" fmla="*/ 192926 w 609050"/>
              <a:gd name="connsiteY52" fmla="*/ 49819 h 586540"/>
              <a:gd name="connsiteX53" fmla="*/ 361366 w 609050"/>
              <a:gd name="connsiteY53" fmla="*/ 49819 h 586540"/>
              <a:gd name="connsiteX54" fmla="*/ 361366 w 609050"/>
              <a:gd name="connsiteY54" fmla="*/ 68307 h 586540"/>
              <a:gd name="connsiteX55" fmla="*/ 192926 w 609050"/>
              <a:gd name="connsiteY55" fmla="*/ 68307 h 586540"/>
              <a:gd name="connsiteX56" fmla="*/ 166130 w 609050"/>
              <a:gd name="connsiteY56" fmla="*/ 25222 h 586540"/>
              <a:gd name="connsiteX57" fmla="*/ 166130 w 609050"/>
              <a:gd name="connsiteY57" fmla="*/ 155716 h 586540"/>
              <a:gd name="connsiteX58" fmla="*/ 338987 w 609050"/>
              <a:gd name="connsiteY58" fmla="*/ 155716 h 586540"/>
              <a:gd name="connsiteX59" fmla="*/ 338987 w 609050"/>
              <a:gd name="connsiteY59" fmla="*/ 341040 h 586540"/>
              <a:gd name="connsiteX60" fmla="*/ 338987 w 609050"/>
              <a:gd name="connsiteY60" fmla="*/ 531710 h 586540"/>
              <a:gd name="connsiteX61" fmla="*/ 366721 w 609050"/>
              <a:gd name="connsiteY61" fmla="*/ 531710 h 586540"/>
              <a:gd name="connsiteX62" fmla="*/ 366721 w 609050"/>
              <a:gd name="connsiteY62" fmla="*/ 341040 h 586540"/>
              <a:gd name="connsiteX63" fmla="*/ 366721 w 609050"/>
              <a:gd name="connsiteY63" fmla="*/ 155305 h 586540"/>
              <a:gd name="connsiteX64" fmla="*/ 388002 w 609050"/>
              <a:gd name="connsiteY64" fmla="*/ 143517 h 586540"/>
              <a:gd name="connsiteX65" fmla="*/ 388002 w 609050"/>
              <a:gd name="connsiteY65" fmla="*/ 25222 h 586540"/>
              <a:gd name="connsiteX66" fmla="*/ 140867 w 609050"/>
              <a:gd name="connsiteY66" fmla="*/ 0 h 586540"/>
              <a:gd name="connsiteX67" fmla="*/ 413402 w 609050"/>
              <a:gd name="connsiteY67" fmla="*/ 0 h 586540"/>
              <a:gd name="connsiteX68" fmla="*/ 413402 w 609050"/>
              <a:gd name="connsiteY68" fmla="*/ 129398 h 586540"/>
              <a:gd name="connsiteX69" fmla="*/ 432486 w 609050"/>
              <a:gd name="connsiteY69" fmla="*/ 118843 h 586540"/>
              <a:gd name="connsiteX70" fmla="*/ 584199 w 609050"/>
              <a:gd name="connsiteY70" fmla="*/ 118843 h 586540"/>
              <a:gd name="connsiteX71" fmla="*/ 584199 w 609050"/>
              <a:gd name="connsiteY71" fmla="*/ 531710 h 586540"/>
              <a:gd name="connsiteX72" fmla="*/ 609050 w 609050"/>
              <a:gd name="connsiteY72" fmla="*/ 531710 h 586540"/>
              <a:gd name="connsiteX73" fmla="*/ 609050 w 609050"/>
              <a:gd name="connsiteY73" fmla="*/ 586540 h 586540"/>
              <a:gd name="connsiteX74" fmla="*/ 0 w 609050"/>
              <a:gd name="connsiteY74" fmla="*/ 586540 h 586540"/>
              <a:gd name="connsiteX75" fmla="*/ 0 w 609050"/>
              <a:gd name="connsiteY75" fmla="*/ 531710 h 586540"/>
              <a:gd name="connsiteX76" fmla="*/ 24851 w 609050"/>
              <a:gd name="connsiteY76" fmla="*/ 531710 h 586540"/>
              <a:gd name="connsiteX77" fmla="*/ 24851 w 609050"/>
              <a:gd name="connsiteY77" fmla="*/ 155716 h 586540"/>
              <a:gd name="connsiteX78" fmla="*/ 140867 w 609050"/>
              <a:gd name="connsiteY78" fmla="*/ 155716 h 586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</a:cxnLst>
            <a:rect l="l" t="t" r="r" b="b"/>
            <a:pathLst>
              <a:path w="609050" h="586540">
                <a:moveTo>
                  <a:pt x="216243" y="412730"/>
                </a:moveTo>
                <a:lnTo>
                  <a:pt x="216243" y="456594"/>
                </a:lnTo>
                <a:lnTo>
                  <a:pt x="293953" y="456594"/>
                </a:lnTo>
                <a:lnTo>
                  <a:pt x="293953" y="412730"/>
                </a:lnTo>
                <a:close/>
                <a:moveTo>
                  <a:pt x="69884" y="412730"/>
                </a:moveTo>
                <a:lnTo>
                  <a:pt x="69884" y="456594"/>
                </a:lnTo>
                <a:lnTo>
                  <a:pt x="147595" y="456594"/>
                </a:lnTo>
                <a:lnTo>
                  <a:pt x="147595" y="412730"/>
                </a:lnTo>
                <a:close/>
                <a:moveTo>
                  <a:pt x="460769" y="376268"/>
                </a:moveTo>
                <a:lnTo>
                  <a:pt x="460769" y="414786"/>
                </a:lnTo>
                <a:lnTo>
                  <a:pt x="555916" y="414786"/>
                </a:lnTo>
                <a:lnTo>
                  <a:pt x="555916" y="376268"/>
                </a:lnTo>
                <a:close/>
                <a:moveTo>
                  <a:pt x="216243" y="339670"/>
                </a:moveTo>
                <a:lnTo>
                  <a:pt x="216243" y="383533"/>
                </a:lnTo>
                <a:lnTo>
                  <a:pt x="293953" y="383533"/>
                </a:lnTo>
                <a:lnTo>
                  <a:pt x="293953" y="339670"/>
                </a:lnTo>
                <a:close/>
                <a:moveTo>
                  <a:pt x="69884" y="339670"/>
                </a:moveTo>
                <a:lnTo>
                  <a:pt x="69884" y="383533"/>
                </a:lnTo>
                <a:lnTo>
                  <a:pt x="147595" y="383533"/>
                </a:lnTo>
                <a:lnTo>
                  <a:pt x="147595" y="339670"/>
                </a:lnTo>
                <a:close/>
                <a:moveTo>
                  <a:pt x="460769" y="303071"/>
                </a:moveTo>
                <a:lnTo>
                  <a:pt x="460769" y="341726"/>
                </a:lnTo>
                <a:lnTo>
                  <a:pt x="555916" y="341726"/>
                </a:lnTo>
                <a:lnTo>
                  <a:pt x="555916" y="303071"/>
                </a:lnTo>
                <a:close/>
                <a:moveTo>
                  <a:pt x="216243" y="266609"/>
                </a:moveTo>
                <a:lnTo>
                  <a:pt x="216243" y="310473"/>
                </a:lnTo>
                <a:lnTo>
                  <a:pt x="293953" y="310473"/>
                </a:lnTo>
                <a:lnTo>
                  <a:pt x="293953" y="266609"/>
                </a:lnTo>
                <a:close/>
                <a:moveTo>
                  <a:pt x="69884" y="266609"/>
                </a:moveTo>
                <a:lnTo>
                  <a:pt x="69884" y="310473"/>
                </a:lnTo>
                <a:lnTo>
                  <a:pt x="147595" y="310473"/>
                </a:lnTo>
                <a:lnTo>
                  <a:pt x="147595" y="266609"/>
                </a:lnTo>
                <a:close/>
                <a:moveTo>
                  <a:pt x="460769" y="230010"/>
                </a:moveTo>
                <a:lnTo>
                  <a:pt x="460769" y="268528"/>
                </a:lnTo>
                <a:lnTo>
                  <a:pt x="555916" y="268528"/>
                </a:lnTo>
                <a:lnTo>
                  <a:pt x="555916" y="230010"/>
                </a:lnTo>
                <a:close/>
                <a:moveTo>
                  <a:pt x="216243" y="193549"/>
                </a:moveTo>
                <a:lnTo>
                  <a:pt x="216243" y="237412"/>
                </a:lnTo>
                <a:lnTo>
                  <a:pt x="293953" y="237412"/>
                </a:lnTo>
                <a:lnTo>
                  <a:pt x="293953" y="193549"/>
                </a:lnTo>
                <a:close/>
                <a:moveTo>
                  <a:pt x="69884" y="193549"/>
                </a:moveTo>
                <a:lnTo>
                  <a:pt x="69884" y="237412"/>
                </a:lnTo>
                <a:lnTo>
                  <a:pt x="147595" y="237412"/>
                </a:lnTo>
                <a:lnTo>
                  <a:pt x="147595" y="193549"/>
                </a:lnTo>
                <a:close/>
                <a:moveTo>
                  <a:pt x="460769" y="156950"/>
                </a:moveTo>
                <a:lnTo>
                  <a:pt x="460769" y="195468"/>
                </a:lnTo>
                <a:lnTo>
                  <a:pt x="555916" y="195468"/>
                </a:lnTo>
                <a:lnTo>
                  <a:pt x="555916" y="156950"/>
                </a:lnTo>
                <a:close/>
                <a:moveTo>
                  <a:pt x="192926" y="96251"/>
                </a:moveTo>
                <a:lnTo>
                  <a:pt x="361366" y="96251"/>
                </a:lnTo>
                <a:lnTo>
                  <a:pt x="361366" y="114880"/>
                </a:lnTo>
                <a:lnTo>
                  <a:pt x="192926" y="114880"/>
                </a:lnTo>
                <a:close/>
                <a:moveTo>
                  <a:pt x="192926" y="49819"/>
                </a:moveTo>
                <a:lnTo>
                  <a:pt x="361366" y="49819"/>
                </a:lnTo>
                <a:lnTo>
                  <a:pt x="361366" y="68307"/>
                </a:lnTo>
                <a:lnTo>
                  <a:pt x="192926" y="68307"/>
                </a:lnTo>
                <a:close/>
                <a:moveTo>
                  <a:pt x="166130" y="25222"/>
                </a:moveTo>
                <a:lnTo>
                  <a:pt x="166130" y="155716"/>
                </a:lnTo>
                <a:lnTo>
                  <a:pt x="338987" y="155716"/>
                </a:lnTo>
                <a:lnTo>
                  <a:pt x="338987" y="341040"/>
                </a:lnTo>
                <a:lnTo>
                  <a:pt x="338987" y="531710"/>
                </a:lnTo>
                <a:lnTo>
                  <a:pt x="366721" y="531710"/>
                </a:lnTo>
                <a:lnTo>
                  <a:pt x="366721" y="341040"/>
                </a:lnTo>
                <a:lnTo>
                  <a:pt x="366721" y="155305"/>
                </a:lnTo>
                <a:lnTo>
                  <a:pt x="388002" y="143517"/>
                </a:lnTo>
                <a:lnTo>
                  <a:pt x="388002" y="25222"/>
                </a:lnTo>
                <a:close/>
                <a:moveTo>
                  <a:pt x="140867" y="0"/>
                </a:moveTo>
                <a:lnTo>
                  <a:pt x="413402" y="0"/>
                </a:lnTo>
                <a:lnTo>
                  <a:pt x="413402" y="129398"/>
                </a:lnTo>
                <a:lnTo>
                  <a:pt x="432486" y="118843"/>
                </a:lnTo>
                <a:lnTo>
                  <a:pt x="584199" y="118843"/>
                </a:lnTo>
                <a:lnTo>
                  <a:pt x="584199" y="531710"/>
                </a:lnTo>
                <a:lnTo>
                  <a:pt x="609050" y="531710"/>
                </a:lnTo>
                <a:lnTo>
                  <a:pt x="609050" y="586540"/>
                </a:lnTo>
                <a:lnTo>
                  <a:pt x="0" y="586540"/>
                </a:lnTo>
                <a:lnTo>
                  <a:pt x="0" y="531710"/>
                </a:lnTo>
                <a:lnTo>
                  <a:pt x="24851" y="531710"/>
                </a:lnTo>
                <a:lnTo>
                  <a:pt x="24851" y="155716"/>
                </a:lnTo>
                <a:lnTo>
                  <a:pt x="140867" y="15571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3" name="iṩliḑè">
            <a:extLst>
              <a:ext uri="{FF2B5EF4-FFF2-40B4-BE49-F238E27FC236}">
                <a16:creationId xmlns="" xmlns:a16="http://schemas.microsoft.com/office/drawing/2014/main" id="{64732909-0935-1349-BFDB-4C6AE3E0BAF3}"/>
              </a:ext>
            </a:extLst>
          </p:cNvPr>
          <p:cNvSpPr txBox="1"/>
          <p:nvPr/>
        </p:nvSpPr>
        <p:spPr>
          <a:xfrm>
            <a:off x="-2707561" y="369869"/>
            <a:ext cx="5644074" cy="625030"/>
          </a:xfrm>
          <a:prstGeom prst="rect">
            <a:avLst/>
          </a:prstGeom>
          <a:noFill/>
        </p:spPr>
        <p:txBody>
          <a:bodyPr wrap="none" lIns="90000" tIns="46800" rIns="90000" bIns="46800" anchor="b" anchorCtr="0">
            <a:normAutofit/>
          </a:bodyPr>
          <a:lstStyle/>
          <a:p>
            <a:pPr algn="r"/>
            <a:r>
              <a:rPr lang="en-US" altLang="zh-CN" sz="2800" b="1" dirty="0"/>
              <a:t>Legal Issues</a:t>
            </a:r>
          </a:p>
        </p:txBody>
      </p:sp>
      <p:sp>
        <p:nvSpPr>
          <p:cNvPr id="42" name="îśļiḑê">
            <a:extLst>
              <a:ext uri="{FF2B5EF4-FFF2-40B4-BE49-F238E27FC236}">
                <a16:creationId xmlns="" xmlns:a16="http://schemas.microsoft.com/office/drawing/2014/main" id="{054FDDDC-D8AC-5C44-A9AC-1DB301599E66}"/>
              </a:ext>
            </a:extLst>
          </p:cNvPr>
          <p:cNvSpPr txBox="1"/>
          <p:nvPr/>
        </p:nvSpPr>
        <p:spPr>
          <a:xfrm>
            <a:off x="1383349" y="4295412"/>
            <a:ext cx="3847900" cy="392512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anchor="ctr" anchorCtr="0">
            <a:normAutofit/>
          </a:bodyPr>
          <a:lstStyle/>
          <a:p>
            <a:pPr>
              <a:buSzPct val="25000"/>
            </a:pPr>
            <a:r>
              <a:rPr lang="de-DE" dirty="0"/>
              <a:t>90% x  </a:t>
            </a:r>
            <a:r>
              <a:rPr lang="de-DE" dirty="0" smtClean="0">
                <a:solidFill>
                  <a:srgbClr val="7F7F7F"/>
                </a:solidFill>
              </a:rPr>
              <a:t>$104.42M  </a:t>
            </a:r>
            <a:r>
              <a:rPr lang="de-DE" dirty="0"/>
              <a:t>= </a:t>
            </a:r>
            <a:r>
              <a:rPr lang="de-DE" dirty="0" smtClean="0">
                <a:solidFill>
                  <a:srgbClr val="C00000"/>
                </a:solidFill>
              </a:rPr>
              <a:t>$93.98</a:t>
            </a:r>
            <a:r>
              <a:rPr lang="de-DE" dirty="0" smtClean="0"/>
              <a:t>&gt;&gt; </a:t>
            </a:r>
            <a:r>
              <a:rPr lang="de-DE" dirty="0"/>
              <a:t>$24M</a:t>
            </a:r>
          </a:p>
        </p:txBody>
      </p:sp>
      <p:sp>
        <p:nvSpPr>
          <p:cNvPr id="43" name="îśļiḑê">
            <a:extLst>
              <a:ext uri="{FF2B5EF4-FFF2-40B4-BE49-F238E27FC236}">
                <a16:creationId xmlns="" xmlns:a16="http://schemas.microsoft.com/office/drawing/2014/main" id="{7A7F7439-64B4-2D42-AC91-3ECB55B899BB}"/>
              </a:ext>
            </a:extLst>
          </p:cNvPr>
          <p:cNvSpPr txBox="1"/>
          <p:nvPr/>
        </p:nvSpPr>
        <p:spPr>
          <a:xfrm>
            <a:off x="1381916" y="3487765"/>
            <a:ext cx="3847900" cy="937904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anchor="ctr" anchorCtr="0">
            <a:normAutofit/>
          </a:bodyPr>
          <a:lstStyle/>
          <a:p>
            <a:pPr algn="ctr">
              <a:buSzPct val="25000"/>
            </a:pPr>
            <a:r>
              <a:rPr lang="de-DE" sz="1600" b="1" dirty="0" err="1">
                <a:solidFill>
                  <a:srgbClr val="0B69DF"/>
                </a:solidFill>
              </a:rPr>
              <a:t>Valuation</a:t>
            </a:r>
            <a:r>
              <a:rPr lang="de-DE" sz="1600" b="1" dirty="0">
                <a:solidFill>
                  <a:srgbClr val="0B69DF"/>
                </a:solidFill>
              </a:rPr>
              <a:t> </a:t>
            </a:r>
            <a:r>
              <a:rPr lang="de-DE" sz="1600" b="1" dirty="0" err="1">
                <a:solidFill>
                  <a:srgbClr val="0B69DF"/>
                </a:solidFill>
              </a:rPr>
              <a:t>Result</a:t>
            </a:r>
            <a:r>
              <a:rPr lang="de-DE" sz="1600" b="1" dirty="0">
                <a:solidFill>
                  <a:srgbClr val="0B69DF"/>
                </a:solidFill>
              </a:rPr>
              <a:t> (</a:t>
            </a:r>
            <a:r>
              <a:rPr lang="de-DE" sz="1600" b="1" dirty="0" err="1">
                <a:solidFill>
                  <a:srgbClr val="0B69DF"/>
                </a:solidFill>
              </a:rPr>
              <a:t>Sustainable</a:t>
            </a:r>
            <a:r>
              <a:rPr lang="de-DE" sz="1600" b="1" dirty="0">
                <a:solidFill>
                  <a:srgbClr val="0B69DF"/>
                </a:solidFill>
              </a:rPr>
              <a:t> </a:t>
            </a:r>
            <a:r>
              <a:rPr lang="de-DE" sz="1600" b="1" dirty="0" err="1" smtClean="0">
                <a:solidFill>
                  <a:srgbClr val="0B69DF"/>
                </a:solidFill>
              </a:rPr>
              <a:t>strategy</a:t>
            </a:r>
            <a:r>
              <a:rPr lang="de-DE" sz="1600" b="1" dirty="0" smtClean="0">
                <a:solidFill>
                  <a:srgbClr val="0B69DF"/>
                </a:solidFill>
              </a:rPr>
              <a:t>)</a:t>
            </a:r>
            <a:endParaRPr lang="de-DE" sz="1600" b="1" dirty="0">
              <a:solidFill>
                <a:srgbClr val="0B69DF"/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="" xmlns:a16="http://schemas.microsoft.com/office/drawing/2014/main" id="{DAED9EB1-D4E9-6F49-A1E7-6DC73C37577C}"/>
              </a:ext>
            </a:extLst>
          </p:cNvPr>
          <p:cNvSpPr/>
          <p:nvPr/>
        </p:nvSpPr>
        <p:spPr>
          <a:xfrm>
            <a:off x="1381916" y="4785164"/>
            <a:ext cx="7280779" cy="17029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dirty="0"/>
              <a:t/>
            </a:r>
            <a:br>
              <a:rPr lang="en-US" dirty="0"/>
            </a:br>
            <a:r>
              <a:rPr lang="en-US" dirty="0">
                <a:latin typeface="Arial" panose="020B0604020202020204" pitchFamily="34" charset="0"/>
              </a:rPr>
              <a:t>$24M is far from enough for the real option.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46" name="îśļiḑê">
            <a:extLst>
              <a:ext uri="{FF2B5EF4-FFF2-40B4-BE49-F238E27FC236}">
                <a16:creationId xmlns="" xmlns:a16="http://schemas.microsoft.com/office/drawing/2014/main" id="{5D16D14F-A907-F642-B222-48AA13C147BC}"/>
              </a:ext>
            </a:extLst>
          </p:cNvPr>
          <p:cNvSpPr txBox="1"/>
          <p:nvPr/>
        </p:nvSpPr>
        <p:spPr>
          <a:xfrm>
            <a:off x="964985" y="4819139"/>
            <a:ext cx="2157083" cy="340586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anchor="ctr" anchorCtr="0">
            <a:normAutofit/>
          </a:bodyPr>
          <a:lstStyle/>
          <a:p>
            <a:pPr algn="ctr">
              <a:buSzPct val="25000"/>
            </a:pPr>
            <a:r>
              <a:rPr lang="de-DE" sz="1600" b="1" dirty="0" err="1" smtClean="0">
                <a:solidFill>
                  <a:srgbClr val="0B69DF"/>
                </a:solidFill>
              </a:rPr>
              <a:t>Conclusion</a:t>
            </a:r>
            <a:endParaRPr lang="de-DE" sz="1600" b="1" dirty="0">
              <a:solidFill>
                <a:srgbClr val="0B69DF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B65C9039-C676-ED4D-A6FB-7C1D3F54290A}"/>
              </a:ext>
            </a:extLst>
          </p:cNvPr>
          <p:cNvSpPr/>
          <p:nvPr/>
        </p:nvSpPr>
        <p:spPr>
          <a:xfrm>
            <a:off x="1313300" y="1384279"/>
            <a:ext cx="488471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0B69DF"/>
                </a:solidFill>
                <a:latin typeface="Arial" panose="020B0604020202020204" pitchFamily="34" charset="0"/>
              </a:rPr>
              <a:t>Key drivers of our valuation strategy</a:t>
            </a:r>
            <a:endParaRPr lang="en-US" sz="2000" dirty="0">
              <a:solidFill>
                <a:srgbClr val="0B69DF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FA233E33-DF3A-8042-8AE9-A638406979B1}"/>
              </a:ext>
            </a:extLst>
          </p:cNvPr>
          <p:cNvSpPr/>
          <p:nvPr/>
        </p:nvSpPr>
        <p:spPr>
          <a:xfrm>
            <a:off x="1318898" y="1798288"/>
            <a:ext cx="6096000" cy="1287468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 fontAlgn="base">
              <a:lnSpc>
                <a:spcPct val="150000"/>
              </a:lnSpc>
              <a:buFont typeface="Wingdings" pitchFamily="2" charset="2"/>
              <a:buChar char="ü"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Stable Calibration Parameters</a:t>
            </a:r>
          </a:p>
          <a:p>
            <a:pPr marL="285750" indent="-285750" fontAlgn="base">
              <a:lnSpc>
                <a:spcPct val="150000"/>
              </a:lnSpc>
              <a:buFont typeface="Wingdings" pitchFamily="2" charset="2"/>
              <a:buChar char="ü"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Operable and Effective Policy</a:t>
            </a:r>
          </a:p>
          <a:p>
            <a:pPr marL="285750" indent="-285750" fontAlgn="base">
              <a:lnSpc>
                <a:spcPct val="150000"/>
              </a:lnSpc>
              <a:buFont typeface="Wingdings" pitchFamily="2" charset="2"/>
              <a:buChar char="ü"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Model and Valuation Sensitivity Analysis</a:t>
            </a:r>
          </a:p>
        </p:txBody>
      </p:sp>
      <p:sp>
        <p:nvSpPr>
          <p:cNvPr id="7" name="Down Arrow 6">
            <a:extLst>
              <a:ext uri="{FF2B5EF4-FFF2-40B4-BE49-F238E27FC236}">
                <a16:creationId xmlns="" xmlns:a16="http://schemas.microsoft.com/office/drawing/2014/main" id="{AD8E8618-111E-564F-A671-9DCEE457163E}"/>
              </a:ext>
            </a:extLst>
          </p:cNvPr>
          <p:cNvSpPr/>
          <p:nvPr/>
        </p:nvSpPr>
        <p:spPr>
          <a:xfrm>
            <a:off x="3146845" y="3164462"/>
            <a:ext cx="473110" cy="661040"/>
          </a:xfrm>
          <a:prstGeom prst="downArrow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F7F7F"/>
              </a:solidFill>
            </a:endParaRPr>
          </a:p>
        </p:txBody>
      </p:sp>
      <p:sp>
        <p:nvSpPr>
          <p:cNvPr id="27" name="iṩliḑè">
            <a:extLst>
              <a:ext uri="{FF2B5EF4-FFF2-40B4-BE49-F238E27FC236}">
                <a16:creationId xmlns="" xmlns:a16="http://schemas.microsoft.com/office/drawing/2014/main" id="{379F9E2F-3C3E-6A40-81E5-A2B4676E517D}"/>
              </a:ext>
            </a:extLst>
          </p:cNvPr>
          <p:cNvSpPr txBox="1"/>
          <p:nvPr/>
        </p:nvSpPr>
        <p:spPr>
          <a:xfrm>
            <a:off x="7320671" y="766173"/>
            <a:ext cx="5752840" cy="1287468"/>
          </a:xfrm>
          <a:prstGeom prst="rect">
            <a:avLst/>
          </a:prstGeom>
          <a:noFill/>
        </p:spPr>
        <p:txBody>
          <a:bodyPr wrap="none" lIns="90000" tIns="46800" rIns="90000" bIns="46800" anchor="b" anchorCtr="0">
            <a:normAutofit/>
          </a:bodyPr>
          <a:lstStyle/>
          <a:p>
            <a:r>
              <a:rPr lang="en-US" altLang="zh-CN" b="1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Legal consulting team </a:t>
            </a:r>
          </a:p>
          <a:p>
            <a:r>
              <a:rPr lang="en-US" altLang="zh-CN" b="1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led by </a:t>
            </a:r>
            <a:r>
              <a:rPr lang="en-US" b="1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Alicia </a:t>
            </a:r>
            <a:r>
              <a:rPr lang="en-US" b="1" i="1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Florrick</a:t>
            </a:r>
            <a:r>
              <a:rPr lang="en-US" altLang="zh-CN" b="1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C8ED9DCC-0A7A-E342-80B8-8B8325536A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4898" y="2256819"/>
            <a:ext cx="2782193" cy="3546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835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40D9C28A-475F-48AF-A182-7722652DA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458" y="0"/>
            <a:ext cx="10850563" cy="1028699"/>
          </a:xfrm>
        </p:spPr>
        <p:txBody>
          <a:bodyPr/>
          <a:lstStyle/>
          <a:p>
            <a:r>
              <a:rPr lang="en-US" altLang="zh-CN" dirty="0" smtClean="0"/>
              <a:t>Q&amp;A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="" xmlns:a16="http://schemas.microsoft.com/office/drawing/2014/main" id="{6A0A2FF3-ED5C-4166-8C66-B412103D64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22</a:t>
            </a:fld>
            <a:endParaRPr lang="zh-CN" altLang="en-US"/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1048641C-A745-744D-88C1-5D9EFAECC33D}"/>
              </a:ext>
            </a:extLst>
          </p:cNvPr>
          <p:cNvSpPr txBox="1"/>
          <p:nvPr/>
        </p:nvSpPr>
        <p:spPr>
          <a:xfrm>
            <a:off x="4075289" y="100471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79" name="Picture 78">
            <a:extLst>
              <a:ext uri="{FF2B5EF4-FFF2-40B4-BE49-F238E27FC236}">
                <a16:creationId xmlns="" xmlns:a16="http://schemas.microsoft.com/office/drawing/2014/main" id="{4E51AFBF-DA65-3C41-9F0F-5A9B291068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343" y="5785385"/>
            <a:ext cx="1534983" cy="7701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00A2F2BC-BF3B-ED4C-8EF6-716C85CCFB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3685" y="1502042"/>
            <a:ext cx="4876800" cy="3810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7E5B6A3D-FC07-3D40-A99D-EB9D4C5E01A9}"/>
              </a:ext>
            </a:extLst>
          </p:cNvPr>
          <p:cNvSpPr txBox="1"/>
          <p:nvPr/>
        </p:nvSpPr>
        <p:spPr>
          <a:xfrm>
            <a:off x="4672601" y="2765258"/>
            <a:ext cx="227896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22579228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ṩliḑè">
            <a:extLst>
              <a:ext uri="{FF2B5EF4-FFF2-40B4-BE49-F238E27FC236}">
                <a16:creationId xmlns="" xmlns:a16="http://schemas.microsoft.com/office/drawing/2014/main" id="{D1FD8BC6-5F3B-E341-A9D4-45ED7D1FBE86}"/>
              </a:ext>
            </a:extLst>
          </p:cNvPr>
          <p:cNvSpPr txBox="1"/>
          <p:nvPr/>
        </p:nvSpPr>
        <p:spPr>
          <a:xfrm>
            <a:off x="4310297" y="2936591"/>
            <a:ext cx="4684891" cy="625030"/>
          </a:xfrm>
          <a:prstGeom prst="rect">
            <a:avLst/>
          </a:prstGeom>
          <a:noFill/>
        </p:spPr>
        <p:txBody>
          <a:bodyPr wrap="none" lIns="90000" tIns="46800" rIns="90000" bIns="46800" anchor="b" anchorCtr="0">
            <a:normAutofit/>
          </a:bodyPr>
          <a:lstStyle/>
          <a:p>
            <a:pPr algn="r"/>
            <a:r>
              <a:rPr lang="en-US" altLang="zh-CN" sz="2800" b="1" dirty="0" smtClean="0"/>
              <a:t>Appendix</a:t>
            </a:r>
            <a:endParaRPr lang="en-US" altLang="zh-CN" sz="2800" b="1" dirty="0"/>
          </a:p>
        </p:txBody>
      </p:sp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4BD164DC-F576-F649-86C9-1EF36D09D4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7992" y="5971822"/>
            <a:ext cx="1534983" cy="770111"/>
          </a:xfrm>
          <a:prstGeom prst="rect">
            <a:avLst/>
          </a:prstGeom>
        </p:spPr>
      </p:pic>
      <p:sp>
        <p:nvSpPr>
          <p:cNvPr id="6" name="文本框 20">
            <a:extLst>
              <a:ext uri="{FF2B5EF4-FFF2-40B4-BE49-F238E27FC236}">
                <a16:creationId xmlns="" xmlns:a16="http://schemas.microsoft.com/office/drawing/2014/main" id="{73B058D1-885C-584C-B5A8-EC2804C51C15}"/>
              </a:ext>
            </a:extLst>
          </p:cNvPr>
          <p:cNvSpPr txBox="1"/>
          <p:nvPr/>
        </p:nvSpPr>
        <p:spPr>
          <a:xfrm>
            <a:off x="5198514" y="2561401"/>
            <a:ext cx="1281642" cy="1375410"/>
          </a:xfrm>
          <a:prstGeom prst="rect">
            <a:avLst/>
          </a:prstGeom>
          <a:noFill/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 smtClean="0">
                <a:solidFill>
                  <a:srgbClr val="0B69DF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06</a:t>
            </a:r>
            <a:endParaRPr lang="zh-CN" altLang="en-US" spc="100" dirty="0">
              <a:solidFill>
                <a:srgbClr val="0B69DF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2643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40D9C28A-475F-48AF-A182-7722652DA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458" y="0"/>
            <a:ext cx="10850563" cy="1028699"/>
          </a:xfrm>
        </p:spPr>
        <p:txBody>
          <a:bodyPr/>
          <a:lstStyle/>
          <a:p>
            <a:r>
              <a:rPr lang="en-US" altLang="zh-CN" dirty="0"/>
              <a:t>Valuation Strategy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="" xmlns:a16="http://schemas.microsoft.com/office/drawing/2014/main" id="{6A0A2FF3-ED5C-4166-8C66-B412103D64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24</a:t>
            </a:fld>
            <a:endParaRPr lang="zh-CN" altLang="en-US"/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1048641C-A745-744D-88C1-5D9EFAECC33D}"/>
              </a:ext>
            </a:extLst>
          </p:cNvPr>
          <p:cNvSpPr txBox="1"/>
          <p:nvPr/>
        </p:nvSpPr>
        <p:spPr>
          <a:xfrm>
            <a:off x="4075289" y="100471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42" name="Picture 41">
            <a:extLst>
              <a:ext uri="{FF2B5EF4-FFF2-40B4-BE49-F238E27FC236}">
                <a16:creationId xmlns="" xmlns:a16="http://schemas.microsoft.com/office/drawing/2014/main" id="{0A60F503-8B5B-1C4B-B35F-1A52DCFEA3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343" y="5785385"/>
            <a:ext cx="1534983" cy="770111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="" xmlns:a16="http://schemas.microsoft.com/office/drawing/2014/main" id="{633C4623-3154-DE40-A6FC-779328544E1D}"/>
              </a:ext>
            </a:extLst>
          </p:cNvPr>
          <p:cNvGrpSpPr/>
          <p:nvPr/>
        </p:nvGrpSpPr>
        <p:grpSpPr>
          <a:xfrm>
            <a:off x="1548080" y="6071663"/>
            <a:ext cx="9095839" cy="432181"/>
            <a:chOff x="1159997" y="6081506"/>
            <a:chExt cx="9095839" cy="432181"/>
          </a:xfrm>
        </p:grpSpPr>
        <p:grpSp>
          <p:nvGrpSpPr>
            <p:cNvPr id="32" name="Group 31">
              <a:extLst>
                <a:ext uri="{FF2B5EF4-FFF2-40B4-BE49-F238E27FC236}">
                  <a16:creationId xmlns="" xmlns:a16="http://schemas.microsoft.com/office/drawing/2014/main" id="{F6B2DE7E-E61A-9440-A571-F10CBC07CD11}"/>
                </a:ext>
              </a:extLst>
            </p:cNvPr>
            <p:cNvGrpSpPr/>
            <p:nvPr/>
          </p:nvGrpSpPr>
          <p:grpSpPr>
            <a:xfrm>
              <a:off x="1663007" y="6081506"/>
              <a:ext cx="8592829" cy="432181"/>
              <a:chOff x="1663007" y="6081506"/>
              <a:chExt cx="8592829" cy="432181"/>
            </a:xfrm>
          </p:grpSpPr>
          <p:sp>
            <p:nvSpPr>
              <p:cNvPr id="34" name="Chevron 33">
                <a:extLst>
                  <a:ext uri="{FF2B5EF4-FFF2-40B4-BE49-F238E27FC236}">
                    <a16:creationId xmlns="" xmlns:a16="http://schemas.microsoft.com/office/drawing/2014/main" id="{E158CF8F-07DC-B64B-83E5-1E3FE39B5E49}"/>
                  </a:ext>
                </a:extLst>
              </p:cNvPr>
              <p:cNvSpPr/>
              <p:nvPr/>
            </p:nvSpPr>
            <p:spPr>
              <a:xfrm>
                <a:off x="3360544" y="6141156"/>
                <a:ext cx="1802681" cy="372531"/>
              </a:xfrm>
              <a:prstGeom prst="chevron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5" name="Chevron 34">
                <a:extLst>
                  <a:ext uri="{FF2B5EF4-FFF2-40B4-BE49-F238E27FC236}">
                    <a16:creationId xmlns="" xmlns:a16="http://schemas.microsoft.com/office/drawing/2014/main" id="{918C3FDB-D86A-DC4B-BD1D-23F74FFEC6F4}"/>
                  </a:ext>
                </a:extLst>
              </p:cNvPr>
              <p:cNvSpPr/>
              <p:nvPr/>
            </p:nvSpPr>
            <p:spPr>
              <a:xfrm>
                <a:off x="5058081" y="6141155"/>
                <a:ext cx="1802681" cy="372531"/>
              </a:xfrm>
              <a:prstGeom prst="chevron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6" name="Chevron 35">
                <a:extLst>
                  <a:ext uri="{FF2B5EF4-FFF2-40B4-BE49-F238E27FC236}">
                    <a16:creationId xmlns="" xmlns:a16="http://schemas.microsoft.com/office/drawing/2014/main" id="{37234D5A-0E04-334C-B860-F5EE5EF35530}"/>
                  </a:ext>
                </a:extLst>
              </p:cNvPr>
              <p:cNvSpPr/>
              <p:nvPr/>
            </p:nvSpPr>
            <p:spPr>
              <a:xfrm>
                <a:off x="6755618" y="6141155"/>
                <a:ext cx="1802681" cy="372531"/>
              </a:xfrm>
              <a:prstGeom prst="chevron">
                <a:avLst/>
              </a:prstGeom>
              <a:solidFill>
                <a:srgbClr val="0B69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7" name="Chevron 36">
                <a:extLst>
                  <a:ext uri="{FF2B5EF4-FFF2-40B4-BE49-F238E27FC236}">
                    <a16:creationId xmlns="" xmlns:a16="http://schemas.microsoft.com/office/drawing/2014/main" id="{F0B52BBB-BC45-7642-B0C8-B119E8FAF2A7}"/>
                  </a:ext>
                </a:extLst>
              </p:cNvPr>
              <p:cNvSpPr/>
              <p:nvPr/>
            </p:nvSpPr>
            <p:spPr>
              <a:xfrm>
                <a:off x="8453155" y="6141154"/>
                <a:ext cx="1802681" cy="372531"/>
              </a:xfrm>
              <a:prstGeom prst="chevron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8" name="Pentagon 37">
                <a:extLst>
                  <a:ext uri="{FF2B5EF4-FFF2-40B4-BE49-F238E27FC236}">
                    <a16:creationId xmlns="" xmlns:a16="http://schemas.microsoft.com/office/drawing/2014/main" id="{70627080-69DD-0146-AD08-C3DB3F920183}"/>
                  </a:ext>
                </a:extLst>
              </p:cNvPr>
              <p:cNvSpPr/>
              <p:nvPr/>
            </p:nvSpPr>
            <p:spPr>
              <a:xfrm>
                <a:off x="1663007" y="6140490"/>
                <a:ext cx="1792587" cy="350619"/>
              </a:xfrm>
              <a:prstGeom prst="homePlat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9" name="iṩliḑè">
                <a:extLst>
                  <a:ext uri="{FF2B5EF4-FFF2-40B4-BE49-F238E27FC236}">
                    <a16:creationId xmlns="" xmlns:a16="http://schemas.microsoft.com/office/drawing/2014/main" id="{E13F2F79-D720-224D-B72A-3AA4F41CB3AE}"/>
                  </a:ext>
                </a:extLst>
              </p:cNvPr>
              <p:cNvSpPr txBox="1"/>
              <p:nvPr/>
            </p:nvSpPr>
            <p:spPr>
              <a:xfrm>
                <a:off x="2662431" y="6094668"/>
                <a:ext cx="2037821" cy="365338"/>
              </a:xfrm>
              <a:prstGeom prst="rect">
                <a:avLst/>
              </a:prstGeom>
              <a:noFill/>
            </p:spPr>
            <p:txBody>
              <a:bodyPr wrap="none" lIns="90000" tIns="46800" rIns="90000" bIns="46800" anchor="b" anchorCtr="0">
                <a:normAutofit/>
              </a:bodyPr>
              <a:lstStyle/>
              <a:p>
                <a:pPr algn="r"/>
                <a:r>
                  <a:rPr lang="en-US" altLang="zh-CN" sz="1200" b="1" dirty="0">
                    <a:solidFill>
                      <a:schemeClr val="bg1"/>
                    </a:solidFill>
                  </a:rPr>
                  <a:t>2 Solution</a:t>
                </a:r>
              </a:p>
            </p:txBody>
          </p:sp>
          <p:sp>
            <p:nvSpPr>
              <p:cNvPr id="40" name="iṩliḑè">
                <a:extLst>
                  <a:ext uri="{FF2B5EF4-FFF2-40B4-BE49-F238E27FC236}">
                    <a16:creationId xmlns="" xmlns:a16="http://schemas.microsoft.com/office/drawing/2014/main" id="{79637A76-E5AB-494D-A014-D6875497D2C5}"/>
                  </a:ext>
                </a:extLst>
              </p:cNvPr>
              <p:cNvSpPr txBox="1"/>
              <p:nvPr/>
            </p:nvSpPr>
            <p:spPr>
              <a:xfrm>
                <a:off x="4770368" y="6083379"/>
                <a:ext cx="2037821" cy="365338"/>
              </a:xfrm>
              <a:prstGeom prst="rect">
                <a:avLst/>
              </a:prstGeom>
              <a:noFill/>
            </p:spPr>
            <p:txBody>
              <a:bodyPr wrap="none" lIns="90000" tIns="46800" rIns="90000" bIns="46800" anchor="b" anchorCtr="0">
                <a:normAutofit/>
              </a:bodyPr>
              <a:lstStyle/>
              <a:p>
                <a:pPr algn="r"/>
                <a:r>
                  <a:rPr lang="en-US" altLang="zh-CN" sz="1200" b="1" dirty="0">
                    <a:solidFill>
                      <a:schemeClr val="bg1"/>
                    </a:solidFill>
                  </a:rPr>
                  <a:t>3</a:t>
                </a:r>
                <a:r>
                  <a:rPr lang="en-US" altLang="zh-CN" sz="1100" b="1" dirty="0">
                    <a:solidFill>
                      <a:schemeClr val="bg1"/>
                    </a:solidFill>
                  </a:rPr>
                  <a:t> Model Construction</a:t>
                </a:r>
              </a:p>
            </p:txBody>
          </p:sp>
          <p:sp>
            <p:nvSpPr>
              <p:cNvPr id="57" name="iṩliḑè">
                <a:extLst>
                  <a:ext uri="{FF2B5EF4-FFF2-40B4-BE49-F238E27FC236}">
                    <a16:creationId xmlns="" xmlns:a16="http://schemas.microsoft.com/office/drawing/2014/main" id="{EB1596A5-834D-9948-A9E0-1A572711DB37}"/>
                  </a:ext>
                </a:extLst>
              </p:cNvPr>
              <p:cNvSpPr txBox="1"/>
              <p:nvPr/>
            </p:nvSpPr>
            <p:spPr>
              <a:xfrm>
                <a:off x="6225146" y="6081506"/>
                <a:ext cx="2241603" cy="365338"/>
              </a:xfrm>
              <a:prstGeom prst="rect">
                <a:avLst/>
              </a:prstGeom>
              <a:noFill/>
            </p:spPr>
            <p:txBody>
              <a:bodyPr wrap="none" lIns="90000" tIns="46800" rIns="90000" bIns="46800" anchor="b" anchorCtr="0">
                <a:normAutofit/>
              </a:bodyPr>
              <a:lstStyle/>
              <a:p>
                <a:pPr algn="r"/>
                <a:r>
                  <a:rPr lang="en-US" altLang="zh-CN" sz="1200" b="1" dirty="0">
                    <a:solidFill>
                      <a:schemeClr val="bg1"/>
                    </a:solidFill>
                  </a:rPr>
                  <a:t>4 </a:t>
                </a:r>
                <a:r>
                  <a:rPr lang="en-US" altLang="zh-CN" sz="1100" b="1" dirty="0">
                    <a:solidFill>
                      <a:schemeClr val="bg1"/>
                    </a:solidFill>
                  </a:rPr>
                  <a:t>Valuation Strategy</a:t>
                </a:r>
                <a:endParaRPr lang="en-US" altLang="zh-CN" sz="12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4" name="iṩliḑè">
                <a:extLst>
                  <a:ext uri="{FF2B5EF4-FFF2-40B4-BE49-F238E27FC236}">
                    <a16:creationId xmlns="" xmlns:a16="http://schemas.microsoft.com/office/drawing/2014/main" id="{1E1B5829-E8D9-CC47-98EE-EFC01D65F1CA}"/>
                  </a:ext>
                </a:extLst>
              </p:cNvPr>
              <p:cNvSpPr txBox="1"/>
              <p:nvPr/>
            </p:nvSpPr>
            <p:spPr>
              <a:xfrm>
                <a:off x="7975254" y="6094668"/>
                <a:ext cx="2241603" cy="365338"/>
              </a:xfrm>
              <a:prstGeom prst="rect">
                <a:avLst/>
              </a:prstGeom>
              <a:noFill/>
            </p:spPr>
            <p:txBody>
              <a:bodyPr wrap="none" lIns="90000" tIns="46800" rIns="90000" bIns="46800" anchor="b" anchorCtr="0">
                <a:normAutofit/>
              </a:bodyPr>
              <a:lstStyle/>
              <a:p>
                <a:pPr algn="r"/>
                <a:r>
                  <a:rPr lang="en-US" altLang="zh-CN" sz="1200" b="1" dirty="0">
                    <a:solidFill>
                      <a:schemeClr val="bg1"/>
                    </a:solidFill>
                  </a:rPr>
                  <a:t>5</a:t>
                </a:r>
                <a:r>
                  <a:rPr lang="en-US" altLang="zh-CN" sz="1100" b="1" dirty="0">
                    <a:solidFill>
                      <a:schemeClr val="bg1"/>
                    </a:solidFill>
                  </a:rPr>
                  <a:t> Sensitivity Analysis</a:t>
                </a:r>
                <a:endParaRPr lang="en-US" altLang="zh-CN" sz="1200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33" name="iṩliḑè">
              <a:extLst>
                <a:ext uri="{FF2B5EF4-FFF2-40B4-BE49-F238E27FC236}">
                  <a16:creationId xmlns="" xmlns:a16="http://schemas.microsoft.com/office/drawing/2014/main" id="{BB8862E0-DB23-C544-BB84-0589F88B2053}"/>
                </a:ext>
              </a:extLst>
            </p:cNvPr>
            <p:cNvSpPr txBox="1"/>
            <p:nvPr/>
          </p:nvSpPr>
          <p:spPr>
            <a:xfrm>
              <a:off x="1159997" y="6083379"/>
              <a:ext cx="2037821" cy="365338"/>
            </a:xfrm>
            <a:prstGeom prst="rect">
              <a:avLst/>
            </a:prstGeom>
            <a:noFill/>
          </p:spPr>
          <p:txBody>
            <a:bodyPr wrap="none" lIns="90000" tIns="46800" rIns="90000" bIns="46800" anchor="b" anchorCtr="0">
              <a:normAutofit/>
            </a:bodyPr>
            <a:lstStyle/>
            <a:p>
              <a:pPr algn="r"/>
              <a:r>
                <a:rPr lang="en-US" altLang="zh-CN" sz="1200" b="1" dirty="0">
                  <a:solidFill>
                    <a:schemeClr val="bg1"/>
                  </a:solidFill>
                </a:rPr>
                <a:t>1 </a:t>
              </a:r>
              <a:r>
                <a:rPr lang="en-US" altLang="zh-CN" sz="1100" b="1" dirty="0">
                  <a:solidFill>
                    <a:schemeClr val="bg1"/>
                  </a:solidFill>
                </a:rPr>
                <a:t>Client Objective</a:t>
              </a:r>
              <a:endParaRPr lang="en-US" altLang="zh-CN" sz="12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="" xmlns:a16="http://schemas.microsoft.com/office/drawing/2014/main" id="{AA1C39F0-C4A9-704A-856B-F8A867F255FC}"/>
              </a:ext>
            </a:extLst>
          </p:cNvPr>
          <p:cNvSpPr/>
          <p:nvPr/>
        </p:nvSpPr>
        <p:spPr>
          <a:xfrm>
            <a:off x="534458" y="1016705"/>
            <a:ext cx="49423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i="1" dirty="0"/>
              <a:t>Operating Policy based on Dynamic Threshold</a:t>
            </a:r>
            <a:endParaRPr lang="en-US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TextBox 119">
                <a:extLst>
                  <a:ext uri="{FF2B5EF4-FFF2-40B4-BE49-F238E27FC236}">
                    <a16:creationId xmlns="" xmlns:a16="http://schemas.microsoft.com/office/drawing/2014/main" id="{D9FC0CDC-A56C-C448-85F2-B985B77C4D64}"/>
                  </a:ext>
                </a:extLst>
              </p:cNvPr>
              <p:cNvSpPr txBox="1"/>
              <p:nvPr/>
            </p:nvSpPr>
            <p:spPr>
              <a:xfrm>
                <a:off x="7157516" y="2049824"/>
                <a:ext cx="4787309" cy="39985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Tx/>
                  <a:buChar char="-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140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𝑜𝑛</m:t>
                        </m:r>
                      </m:sup>
                    </m:sSubSup>
                  </m:oMath>
                </a14:m>
                <a:r>
                  <a:rPr lang="en-US" sz="1400" dirty="0">
                    <a:solidFill>
                      <a:schemeClr val="tx1"/>
                    </a:solidFill>
                  </a:rPr>
                  <a:t>/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4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𝑓𝑓</m:t>
                        </m:r>
                      </m:sup>
                    </m:sSubSup>
                  </m:oMath>
                </a14:m>
                <a:r>
                  <a:rPr lang="en-US" sz="1400" dirty="0"/>
                  <a:t>: On and off threshold at stage t </a:t>
                </a:r>
              </a:p>
              <a:p>
                <a:pPr marL="285750" indent="-285750">
                  <a:lnSpc>
                    <a:spcPct val="150000"/>
                  </a:lnSpc>
                  <a:buFontTx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400" dirty="0"/>
                  <a:t>: action at stage t.  </a:t>
                </a:r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solidFill>
                                <a:srgbClr val="0B69DF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solidFill>
                                <a:srgbClr val="0B69DF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400" i="1">
                              <a:solidFill>
                                <a:srgbClr val="0B69D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1400" dirty="0">
                          <a:solidFill>
                            <a:srgbClr val="0B69D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1400" b="0" i="1" dirty="0" smtClean="0">
                              <a:solidFill>
                                <a:srgbClr val="0B69DF"/>
                              </a:solidFill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1400" b="0" i="0" dirty="0" smtClean="0">
                              <a:solidFill>
                                <a:srgbClr val="0B69D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open</m:t>
                          </m:r>
                          <m:r>
                            <a:rPr lang="en-US" sz="1400" b="0" i="0" dirty="0" smtClean="0">
                              <a:solidFill>
                                <a:srgbClr val="0B69D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sty m:val="p"/>
                            </m:rPr>
                            <a:rPr lang="en-US" sz="1400" b="0" i="0" dirty="0" smtClean="0">
                              <a:solidFill>
                                <a:srgbClr val="0B69D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close</m:t>
                          </m:r>
                        </m:e>
                      </m:d>
                    </m:oMath>
                  </m:oMathPara>
                </a14:m>
                <a:endParaRPr lang="en-US" sz="1400" b="0" dirty="0">
                  <a:ea typeface="Cambria Math" panose="02040503050406030204" pitchFamily="18" charset="0"/>
                </a:endParaRPr>
              </a:p>
              <a:p>
                <a:pPr marL="285750" indent="-285750">
                  <a:lnSpc>
                    <a:spcPct val="150000"/>
                  </a:lnSpc>
                  <a:buFontTx/>
                  <a:buChar char="-"/>
                </a:pPr>
                <a:r>
                  <a:rPr lang="en-US" sz="1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400" b="0" dirty="0"/>
                  <a:t>: state of the power plant at stage t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solidFill>
                                <a:srgbClr val="0B69DF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solidFill>
                                <a:srgbClr val="0B69DF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rgbClr val="0B69D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rgbClr val="0B69DF"/>
                          </a:solidFill>
                          <a:latin typeface="Cambria Math" panose="02040503050406030204" pitchFamily="18" charset="0"/>
                        </a:rPr>
                        <m:t>∈{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solidFill>
                                <a:srgbClr val="0B69DF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solidFill>
                                <a:srgbClr val="0B69DF"/>
                              </a:solidFill>
                              <a:latin typeface="Cambria Math" panose="02040503050406030204" pitchFamily="18" charset="0"/>
                            </a:rPr>
                            <m:t>1, </m:t>
                          </m:r>
                          <m:r>
                            <a:rPr lang="en-US" sz="1400" b="0" i="1" smtClean="0">
                              <a:solidFill>
                                <a:srgbClr val="0B69DF"/>
                              </a:solidFill>
                              <a:latin typeface="Cambria Math" panose="02040503050406030204" pitchFamily="18" charset="0"/>
                            </a:rPr>
                            <m:t>𝑜𝑝𝑒𝑛</m:t>
                          </m:r>
                        </m:e>
                      </m:d>
                      <m:r>
                        <a:rPr lang="en-US" sz="1400" b="0" i="1" smtClean="0">
                          <a:solidFill>
                            <a:srgbClr val="0B69DF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solidFill>
                                <a:srgbClr val="0B69DF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solidFill>
                                <a:srgbClr val="0B69DF"/>
                              </a:solidFill>
                              <a:latin typeface="Cambria Math" panose="02040503050406030204" pitchFamily="18" charset="0"/>
                            </a:rPr>
                            <m:t>0, </m:t>
                          </m:r>
                          <m:r>
                            <a:rPr lang="en-US" sz="1400" b="0" i="1" smtClean="0">
                              <a:solidFill>
                                <a:srgbClr val="0B69DF"/>
                              </a:solidFill>
                              <a:latin typeface="Cambria Math" panose="02040503050406030204" pitchFamily="18" charset="0"/>
                            </a:rPr>
                            <m:t>𝑐𝑙𝑜𝑠𝑒</m:t>
                          </m:r>
                        </m:e>
                      </m:d>
                      <m:r>
                        <a:rPr lang="en-US" sz="1400" b="0" i="1" smtClean="0">
                          <a:solidFill>
                            <a:srgbClr val="0B69DF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lit/>
                        </m:rPr>
                        <a:rPr lang="en-US" sz="1400" b="0" i="1" smtClean="0">
                          <a:solidFill>
                            <a:srgbClr val="0B69D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solidFill>
                                <a:srgbClr val="0B69DF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solidFill>
                                <a:srgbClr val="0B69DF"/>
                              </a:solidFill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sz="1400" b="0" i="1" smtClean="0">
                              <a:solidFill>
                                <a:srgbClr val="0B69DF"/>
                              </a:solidFill>
                              <a:latin typeface="Cambria Math" panose="02040503050406030204" pitchFamily="18" charset="0"/>
                            </a:rPr>
                            <m:t>𝑠𝑡𝑎𝑟𝑡</m:t>
                          </m:r>
                        </m:e>
                      </m:d>
                      <m:r>
                        <a:rPr lang="en-US" sz="1400" b="0" i="1" smtClean="0">
                          <a:solidFill>
                            <a:srgbClr val="0B69DF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lit/>
                        </m:rPr>
                        <a:rPr lang="en-US" sz="1400" b="0" i="1" smtClean="0">
                          <a:solidFill>
                            <a:srgbClr val="0B69D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solidFill>
                            <a:srgbClr val="0B69DF"/>
                          </a:solidFill>
                          <a:latin typeface="Cambria Math" panose="02040503050406030204" pitchFamily="18" charset="0"/>
                        </a:rPr>
                        <m:t>[0,</m:t>
                      </m:r>
                      <m:r>
                        <a:rPr lang="en-US" sz="1400" b="0" i="1" smtClean="0">
                          <a:solidFill>
                            <a:srgbClr val="0B69DF"/>
                          </a:solidFill>
                          <a:latin typeface="Cambria Math" panose="02040503050406030204" pitchFamily="18" charset="0"/>
                        </a:rPr>
                        <m:t>𝑒𝑛𝑑</m:t>
                      </m:r>
                      <m:r>
                        <a:rPr lang="en-US" sz="1400" b="0" i="1" smtClean="0">
                          <a:solidFill>
                            <a:srgbClr val="0B69DF"/>
                          </a:solidFill>
                          <a:latin typeface="Cambria Math" panose="02040503050406030204" pitchFamily="18" charset="0"/>
                        </a:rPr>
                        <m:t>]}</m:t>
                      </m:r>
                    </m:oMath>
                  </m:oMathPara>
                </a14:m>
                <a:endParaRPr lang="en-US" sz="1400" b="0" dirty="0"/>
              </a:p>
              <a:p>
                <a:pPr marL="285750" indent="-285750">
                  <a:lnSpc>
                    <a:spcPct val="150000"/>
                  </a:lnSpc>
                  <a:buFontTx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400" b="0" dirty="0"/>
                  <a:t>: spark spread at stage t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solidFill>
                                <a:srgbClr val="0B69DF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rgbClr val="0B69DF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400" i="1">
                              <a:solidFill>
                                <a:srgbClr val="0B69DF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rgbClr val="0B69D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rgbClr val="0B69D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rgbClr val="0B69DF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rgbClr val="0B69DF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rgbClr val="0B69D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rgbClr val="0B69DF"/>
                          </a:solidFill>
                          <a:latin typeface="Cambria Math" panose="02040503050406030204" pitchFamily="18" charset="0"/>
                        </a:rPr>
                        <m:t>−12∗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rgbClr val="0B69DF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rgbClr val="0B69DF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rgbClr val="0B69D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1400" b="0" dirty="0"/>
              </a:p>
              <a:p>
                <a:pPr marL="285750" indent="-285750">
                  <a:lnSpc>
                    <a:spcPct val="150000"/>
                  </a:lnSpc>
                  <a:buFontTx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1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400" b="0" dirty="0"/>
                  <a:t>: represent random disturbance between t and t+1</a:t>
                </a:r>
              </a:p>
              <a:p>
                <a:pPr marL="285750" indent="-285750">
                  <a:lnSpc>
                    <a:spcPct val="150000"/>
                  </a:lnSpc>
                  <a:buFontTx/>
                  <a:buChar char="-"/>
                </a:pPr>
                <a:endParaRPr lang="en-US" sz="1400" b="0" dirty="0"/>
              </a:p>
              <a:p>
                <a:pPr marL="285750" indent="-285750">
                  <a:lnSpc>
                    <a:spcPct val="150000"/>
                  </a:lnSpc>
                  <a:buFontTx/>
                  <a:buChar char="-"/>
                </a:pPr>
                <a:endParaRPr lang="en-US" sz="1400" dirty="0"/>
              </a:p>
              <a:p>
                <a:pPr>
                  <a:lnSpc>
                    <a:spcPct val="150000"/>
                  </a:lnSpc>
                </a:pPr>
                <a:endParaRPr lang="en-US" sz="1400" dirty="0"/>
              </a:p>
              <a:p>
                <a:pPr>
                  <a:lnSpc>
                    <a:spcPct val="150000"/>
                  </a:lnSpc>
                </a:pPr>
                <a:endParaRPr lang="en-US" sz="1400" dirty="0"/>
              </a:p>
            </p:txBody>
          </p:sp>
        </mc:Choice>
        <mc:Fallback xmlns="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D9FC0CDC-A56C-C448-85F2-B985B77C4D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7516" y="2049824"/>
                <a:ext cx="4787309" cy="3998595"/>
              </a:xfrm>
              <a:prstGeom prst="rect">
                <a:avLst/>
              </a:prstGeom>
              <a:blipFill>
                <a:blip r:embed="rId3"/>
                <a:stretch>
                  <a:fillRect l="-5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2" name="Group 121">
            <a:extLst>
              <a:ext uri="{FF2B5EF4-FFF2-40B4-BE49-F238E27FC236}">
                <a16:creationId xmlns="" xmlns:a16="http://schemas.microsoft.com/office/drawing/2014/main" id="{DB3EC600-974B-A645-81FA-1B57228AAE67}"/>
              </a:ext>
            </a:extLst>
          </p:cNvPr>
          <p:cNvGrpSpPr/>
          <p:nvPr/>
        </p:nvGrpSpPr>
        <p:grpSpPr>
          <a:xfrm>
            <a:off x="-864021" y="2120717"/>
            <a:ext cx="7632028" cy="2364257"/>
            <a:chOff x="-860148" y="1962211"/>
            <a:chExt cx="8350732" cy="2804788"/>
          </a:xfrm>
        </p:grpSpPr>
        <p:sp>
          <p:nvSpPr>
            <p:cNvPr id="123" name="TextBox 122">
              <a:extLst>
                <a:ext uri="{FF2B5EF4-FFF2-40B4-BE49-F238E27FC236}">
                  <a16:creationId xmlns="" xmlns:a16="http://schemas.microsoft.com/office/drawing/2014/main" id="{179DF3B5-345C-EF4F-A3F7-7A5708B7859C}"/>
                </a:ext>
              </a:extLst>
            </p:cNvPr>
            <p:cNvSpPr txBox="1"/>
            <p:nvPr/>
          </p:nvSpPr>
          <p:spPr>
            <a:xfrm>
              <a:off x="6751371" y="3364606"/>
              <a:ext cx="739213" cy="32861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  T</a:t>
              </a:r>
            </a:p>
          </p:txBody>
        </p:sp>
        <p:grpSp>
          <p:nvGrpSpPr>
            <p:cNvPr id="124" name="Group 123">
              <a:extLst>
                <a:ext uri="{FF2B5EF4-FFF2-40B4-BE49-F238E27FC236}">
                  <a16:creationId xmlns="" xmlns:a16="http://schemas.microsoft.com/office/drawing/2014/main" id="{93F79AB3-5937-F447-BB14-DA7FA7B47E71}"/>
                </a:ext>
              </a:extLst>
            </p:cNvPr>
            <p:cNvGrpSpPr/>
            <p:nvPr/>
          </p:nvGrpSpPr>
          <p:grpSpPr>
            <a:xfrm>
              <a:off x="-860148" y="1962211"/>
              <a:ext cx="8108993" cy="2804788"/>
              <a:chOff x="-744481" y="1998558"/>
              <a:chExt cx="8108993" cy="280478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5" name="iṩliḑè">
                    <a:extLst>
                      <a:ext uri="{FF2B5EF4-FFF2-40B4-BE49-F238E27FC236}">
                        <a16:creationId xmlns="" xmlns:a16="http://schemas.microsoft.com/office/drawing/2014/main" id="{09DED949-9A60-8B40-AAA2-4575B9FC29D7}"/>
                      </a:ext>
                    </a:extLst>
                  </p:cNvPr>
                  <p:cNvSpPr txBox="1"/>
                  <p:nvPr/>
                </p:nvSpPr>
                <p:spPr>
                  <a:xfrm>
                    <a:off x="1762314" y="2039735"/>
                    <a:ext cx="1604751" cy="365338"/>
                  </a:xfrm>
                  <a:prstGeom prst="rect">
                    <a:avLst/>
                  </a:prstGeom>
                  <a:noFill/>
                </p:spPr>
                <p:txBody>
                  <a:bodyPr wrap="none" lIns="90000" tIns="46800" rIns="90000" bIns="46800" anchor="b" anchorCtr="0">
                    <a:norm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altLang="zh-CN" sz="1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  <m:d>
                          <m:dPr>
                            <m:ctrlPr>
                              <a:rPr lang="en-US" altLang="zh-CN" sz="1400" b="1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4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𝒕</m:t>
                            </m:r>
                          </m:e>
                        </m:d>
                      </m:oMath>
                    </a14:m>
                    <a:r>
                      <a:rPr lang="en-US" altLang="zh-CN" sz="1400" b="1" dirty="0">
                        <a:solidFill>
                          <a:schemeClr val="bg1"/>
                        </a:solidFill>
                      </a:rPr>
                      <a:t> for Power</a:t>
                    </a:r>
                  </a:p>
                </p:txBody>
              </p:sp>
            </mc:Choice>
            <mc:Fallback xmlns="">
              <p:sp>
                <p:nvSpPr>
                  <p:cNvPr id="125" name="iṩliḑè">
                    <a:extLst>
                      <a:ext uri="{FF2B5EF4-FFF2-40B4-BE49-F238E27FC236}">
                        <a16:creationId xmlns:a16="http://schemas.microsoft.com/office/drawing/2014/main" id="{09DED949-9A60-8B40-AAA2-4575B9FC29D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62314" y="2039735"/>
                    <a:ext cx="1604751" cy="365338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t="-4000" b="-20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26" name="Straight Connector 125">
                <a:extLst>
                  <a:ext uri="{FF2B5EF4-FFF2-40B4-BE49-F238E27FC236}">
                    <a16:creationId xmlns="" xmlns:a16="http://schemas.microsoft.com/office/drawing/2014/main" id="{73CDDE88-E97E-E441-989A-722B902699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98489" y="3335186"/>
                <a:ext cx="538871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>
                <a:extLst>
                  <a:ext uri="{FF2B5EF4-FFF2-40B4-BE49-F238E27FC236}">
                    <a16:creationId xmlns="" xmlns:a16="http://schemas.microsoft.com/office/drawing/2014/main" id="{25644ACE-56F7-E447-83F0-89D13328C052}"/>
                  </a:ext>
                </a:extLst>
              </p:cNvPr>
              <p:cNvCxnSpPr/>
              <p:nvPr/>
            </p:nvCxnSpPr>
            <p:spPr>
              <a:xfrm>
                <a:off x="1698489" y="3226330"/>
                <a:ext cx="0" cy="108857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Straight Connector 127">
                <a:extLst>
                  <a:ext uri="{FF2B5EF4-FFF2-40B4-BE49-F238E27FC236}">
                    <a16:creationId xmlns="" xmlns:a16="http://schemas.microsoft.com/office/drawing/2014/main" id="{A757E254-CB3B-F043-94DA-A1325FB8064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71378" y="3226330"/>
                <a:ext cx="0" cy="108857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Connector 128">
                <a:extLst>
                  <a:ext uri="{FF2B5EF4-FFF2-40B4-BE49-F238E27FC236}">
                    <a16:creationId xmlns="" xmlns:a16="http://schemas.microsoft.com/office/drawing/2014/main" id="{D0E190D4-BE8D-A841-B8AD-8E51E53F279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57924" y="3226331"/>
                <a:ext cx="0" cy="108857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Connector 129">
                <a:extLst>
                  <a:ext uri="{FF2B5EF4-FFF2-40B4-BE49-F238E27FC236}">
                    <a16:creationId xmlns="" xmlns:a16="http://schemas.microsoft.com/office/drawing/2014/main" id="{D59BF310-3DAF-0E41-B228-BCB2E00CE87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19922" y="3226329"/>
                <a:ext cx="0" cy="108857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Connector 130">
                <a:extLst>
                  <a:ext uri="{FF2B5EF4-FFF2-40B4-BE49-F238E27FC236}">
                    <a16:creationId xmlns="" xmlns:a16="http://schemas.microsoft.com/office/drawing/2014/main" id="{17703FF3-E9D6-C14F-B680-ECC32119BE0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49267" y="3226329"/>
                <a:ext cx="0" cy="108857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>
                <a:extLst>
                  <a:ext uri="{FF2B5EF4-FFF2-40B4-BE49-F238E27FC236}">
                    <a16:creationId xmlns="" xmlns:a16="http://schemas.microsoft.com/office/drawing/2014/main" id="{FFBFA0D8-C2D8-EA42-8DFC-7E973A5971F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01125" y="3226331"/>
                <a:ext cx="0" cy="108857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3" name="TextBox 132">
                <a:extLst>
                  <a:ext uri="{FF2B5EF4-FFF2-40B4-BE49-F238E27FC236}">
                    <a16:creationId xmlns="" xmlns:a16="http://schemas.microsoft.com/office/drawing/2014/main" id="{66C856E6-3A9C-1048-850A-55BB29B12244}"/>
                  </a:ext>
                </a:extLst>
              </p:cNvPr>
              <p:cNvSpPr txBox="1"/>
              <p:nvPr/>
            </p:nvSpPr>
            <p:spPr>
              <a:xfrm>
                <a:off x="2904935" y="3082732"/>
                <a:ext cx="357188" cy="40163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ln>
                      <a:solidFill>
                        <a:sysClr val="windowText" lastClr="000000"/>
                      </a:solidFill>
                    </a:ln>
                    <a:solidFill>
                      <a:srgbClr val="0B69DF"/>
                    </a:solidFill>
                  </a:rPr>
                  <a:t>…</a:t>
                </a:r>
              </a:p>
            </p:txBody>
          </p:sp>
          <p:sp>
            <p:nvSpPr>
              <p:cNvPr id="134" name="TextBox 133">
                <a:extLst>
                  <a:ext uri="{FF2B5EF4-FFF2-40B4-BE49-F238E27FC236}">
                    <a16:creationId xmlns="" xmlns:a16="http://schemas.microsoft.com/office/drawing/2014/main" id="{22851BAC-F922-6F4C-B057-A93ACF568E70}"/>
                  </a:ext>
                </a:extLst>
              </p:cNvPr>
              <p:cNvSpPr txBox="1"/>
              <p:nvPr/>
            </p:nvSpPr>
            <p:spPr>
              <a:xfrm>
                <a:off x="5596602" y="3082732"/>
                <a:ext cx="357188" cy="40163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ln>
                      <a:solidFill>
                        <a:sysClr val="windowText" lastClr="000000"/>
                      </a:solidFill>
                    </a:ln>
                    <a:solidFill>
                      <a:srgbClr val="0B69DF"/>
                    </a:solidFill>
                  </a:rPr>
                  <a:t>…</a:t>
                </a:r>
              </a:p>
            </p:txBody>
          </p:sp>
          <p:sp>
            <p:nvSpPr>
              <p:cNvPr id="135" name="TextBox 134">
                <a:extLst>
                  <a:ext uri="{FF2B5EF4-FFF2-40B4-BE49-F238E27FC236}">
                    <a16:creationId xmlns="" xmlns:a16="http://schemas.microsoft.com/office/drawing/2014/main" id="{4686C524-659A-E449-A6DB-770B3DFC2DA2}"/>
                  </a:ext>
                </a:extLst>
              </p:cNvPr>
              <p:cNvSpPr txBox="1"/>
              <p:nvPr/>
            </p:nvSpPr>
            <p:spPr>
              <a:xfrm>
                <a:off x="1578409" y="3396437"/>
                <a:ext cx="357188" cy="32861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0</a:t>
                </a:r>
              </a:p>
            </p:txBody>
          </p:sp>
          <p:sp>
            <p:nvSpPr>
              <p:cNvPr id="136" name="TextBox 135">
                <a:extLst>
                  <a:ext uri="{FF2B5EF4-FFF2-40B4-BE49-F238E27FC236}">
                    <a16:creationId xmlns="" xmlns:a16="http://schemas.microsoft.com/office/drawing/2014/main" id="{ADBA55BE-EB0D-5B4B-B66F-4AB380E9E5C2}"/>
                  </a:ext>
                </a:extLst>
              </p:cNvPr>
              <p:cNvSpPr txBox="1"/>
              <p:nvPr/>
            </p:nvSpPr>
            <p:spPr>
              <a:xfrm>
                <a:off x="2343387" y="3396924"/>
                <a:ext cx="357188" cy="32861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1</a:t>
                </a:r>
              </a:p>
            </p:txBody>
          </p:sp>
          <p:sp>
            <p:nvSpPr>
              <p:cNvPr id="137" name="TextBox 136">
                <a:extLst>
                  <a:ext uri="{FF2B5EF4-FFF2-40B4-BE49-F238E27FC236}">
                    <a16:creationId xmlns="" xmlns:a16="http://schemas.microsoft.com/office/drawing/2014/main" id="{2B424A4F-C27F-5449-9E96-988A4B4D2C80}"/>
                  </a:ext>
                </a:extLst>
              </p:cNvPr>
              <p:cNvSpPr txBox="1"/>
              <p:nvPr/>
            </p:nvSpPr>
            <p:spPr>
              <a:xfrm>
                <a:off x="3492248" y="3396437"/>
                <a:ext cx="739213" cy="32861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t-1</a:t>
                </a:r>
              </a:p>
            </p:txBody>
          </p:sp>
          <p:sp>
            <p:nvSpPr>
              <p:cNvPr id="138" name="TextBox 137">
                <a:extLst>
                  <a:ext uri="{FF2B5EF4-FFF2-40B4-BE49-F238E27FC236}">
                    <a16:creationId xmlns="" xmlns:a16="http://schemas.microsoft.com/office/drawing/2014/main" id="{80E9BDD6-7BB8-4E4E-87EE-88614EDA1313}"/>
                  </a:ext>
                </a:extLst>
              </p:cNvPr>
              <p:cNvSpPr txBox="1"/>
              <p:nvPr/>
            </p:nvSpPr>
            <p:spPr>
              <a:xfrm>
                <a:off x="4223613" y="3386036"/>
                <a:ext cx="739213" cy="32861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  t</a:t>
                </a:r>
              </a:p>
            </p:txBody>
          </p:sp>
          <p:sp>
            <p:nvSpPr>
              <p:cNvPr id="139" name="TextBox 138">
                <a:extLst>
                  <a:ext uri="{FF2B5EF4-FFF2-40B4-BE49-F238E27FC236}">
                    <a16:creationId xmlns="" xmlns:a16="http://schemas.microsoft.com/office/drawing/2014/main" id="{A24674F4-83C5-1549-A25F-C86E34F60271}"/>
                  </a:ext>
                </a:extLst>
              </p:cNvPr>
              <p:cNvSpPr txBox="1"/>
              <p:nvPr/>
            </p:nvSpPr>
            <p:spPr>
              <a:xfrm>
                <a:off x="4899780" y="3386036"/>
                <a:ext cx="739213" cy="32861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  t+1</a:t>
                </a:r>
              </a:p>
            </p:txBody>
          </p:sp>
          <p:sp>
            <p:nvSpPr>
              <p:cNvPr id="140" name="TextBox 139">
                <a:extLst>
                  <a:ext uri="{FF2B5EF4-FFF2-40B4-BE49-F238E27FC236}">
                    <a16:creationId xmlns="" xmlns:a16="http://schemas.microsoft.com/office/drawing/2014/main" id="{79D2A287-C37A-0742-826A-97237D8B8A4E}"/>
                  </a:ext>
                </a:extLst>
              </p:cNvPr>
              <p:cNvSpPr txBox="1"/>
              <p:nvPr/>
            </p:nvSpPr>
            <p:spPr>
              <a:xfrm>
                <a:off x="6086131" y="3386036"/>
                <a:ext cx="739213" cy="32861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  T-1</a:t>
                </a:r>
              </a:p>
            </p:txBody>
          </p:sp>
          <p:grpSp>
            <p:nvGrpSpPr>
              <p:cNvPr id="141" name="Group 140">
                <a:extLst>
                  <a:ext uri="{FF2B5EF4-FFF2-40B4-BE49-F238E27FC236}">
                    <a16:creationId xmlns="" xmlns:a16="http://schemas.microsoft.com/office/drawing/2014/main" id="{A98E2533-D1BE-C847-97A8-93601CCAF623}"/>
                  </a:ext>
                </a:extLst>
              </p:cNvPr>
              <p:cNvGrpSpPr/>
              <p:nvPr/>
            </p:nvGrpSpPr>
            <p:grpSpPr>
              <a:xfrm>
                <a:off x="1460141" y="3656027"/>
                <a:ext cx="555171" cy="1119606"/>
                <a:chOff x="6069918" y="3103124"/>
                <a:chExt cx="555171" cy="1119606"/>
              </a:xfrm>
            </p:grpSpPr>
            <p:sp>
              <p:nvSpPr>
                <p:cNvPr id="178" name="Rectangle 177">
                  <a:extLst>
                    <a:ext uri="{FF2B5EF4-FFF2-40B4-BE49-F238E27FC236}">
                      <a16:creationId xmlns="" xmlns:a16="http://schemas.microsoft.com/office/drawing/2014/main" id="{419D17C0-1EF0-F142-9660-70C736279221}"/>
                    </a:ext>
                  </a:extLst>
                </p:cNvPr>
                <p:cNvSpPr/>
                <p:nvPr/>
              </p:nvSpPr>
              <p:spPr>
                <a:xfrm>
                  <a:off x="6113612" y="3161702"/>
                  <a:ext cx="457160" cy="1061028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79" name="TextBox 178">
                      <a:extLst>
                        <a:ext uri="{FF2B5EF4-FFF2-40B4-BE49-F238E27FC236}">
                          <a16:creationId xmlns="" xmlns:a16="http://schemas.microsoft.com/office/drawing/2014/main" id="{D17284F8-51AE-9C48-A47B-87250F5DECD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069918" y="3103124"/>
                      <a:ext cx="555171" cy="109537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>
                        <a:lnSpc>
                          <a:spcPct val="150000"/>
                        </a:lnSpc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120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1200" dirty="0"/>
                    </a:p>
                    <a:p>
                      <a:pPr>
                        <a:lnSpc>
                          <a:spcPct val="150000"/>
                        </a:lnSpc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1200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1200" dirty="0"/>
                    </a:p>
                    <a:p>
                      <a:pPr>
                        <a:lnSpc>
                          <a:spcPct val="150000"/>
                        </a:lnSpc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1200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1200" dirty="0"/>
                    </a:p>
                  </p:txBody>
                </p:sp>
              </mc:Choice>
              <mc:Fallback xmlns="">
                <p:sp>
                  <p:nvSpPr>
                    <p:cNvPr id="179" name="TextBox 178">
                      <a:extLst>
                        <a:ext uri="{FF2B5EF4-FFF2-40B4-BE49-F238E27FC236}">
                          <a16:creationId xmlns:a16="http://schemas.microsoft.com/office/drawing/2014/main" id="{D17284F8-51AE-9C48-A47B-87250F5DECD8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069918" y="3103124"/>
                      <a:ext cx="555171" cy="1095374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142" name="iṩliḑè">
                <a:extLst>
                  <a:ext uri="{FF2B5EF4-FFF2-40B4-BE49-F238E27FC236}">
                    <a16:creationId xmlns="" xmlns:a16="http://schemas.microsoft.com/office/drawing/2014/main" id="{6B822DDD-4E89-354D-967F-D5725373521D}"/>
                  </a:ext>
                </a:extLst>
              </p:cNvPr>
              <p:cNvSpPr txBox="1"/>
              <p:nvPr/>
            </p:nvSpPr>
            <p:spPr>
              <a:xfrm>
                <a:off x="-744481" y="3997552"/>
                <a:ext cx="2037821" cy="365338"/>
              </a:xfrm>
              <a:prstGeom prst="rect">
                <a:avLst/>
              </a:prstGeom>
              <a:noFill/>
            </p:spPr>
            <p:txBody>
              <a:bodyPr wrap="none" lIns="90000" tIns="46800" rIns="90000" bIns="46800" anchor="b" anchorCtr="0">
                <a:normAutofit/>
              </a:bodyPr>
              <a:lstStyle/>
              <a:p>
                <a:pPr algn="r"/>
                <a:r>
                  <a:rPr lang="en-US" altLang="zh-CN" sz="1200" b="1" dirty="0">
                    <a:solidFill>
                      <a:srgbClr val="0B69DF"/>
                    </a:solidFill>
                  </a:rPr>
                  <a:t>State</a:t>
                </a:r>
                <a:endParaRPr lang="en-US" altLang="zh-CN" sz="1400" b="1" dirty="0">
                  <a:solidFill>
                    <a:srgbClr val="0B69DF"/>
                  </a:solidFill>
                </a:endParaRPr>
              </a:p>
            </p:txBody>
          </p:sp>
          <p:sp>
            <p:nvSpPr>
              <p:cNvPr id="143" name="iṩliḑè">
                <a:extLst>
                  <a:ext uri="{FF2B5EF4-FFF2-40B4-BE49-F238E27FC236}">
                    <a16:creationId xmlns="" xmlns:a16="http://schemas.microsoft.com/office/drawing/2014/main" id="{97BD7545-24F7-B84C-B749-7FF81A95CC47}"/>
                  </a:ext>
                </a:extLst>
              </p:cNvPr>
              <p:cNvSpPr txBox="1"/>
              <p:nvPr/>
            </p:nvSpPr>
            <p:spPr>
              <a:xfrm>
                <a:off x="-657395" y="2376592"/>
                <a:ext cx="2037821" cy="365338"/>
              </a:xfrm>
              <a:prstGeom prst="rect">
                <a:avLst/>
              </a:prstGeom>
              <a:noFill/>
            </p:spPr>
            <p:txBody>
              <a:bodyPr wrap="none" lIns="90000" tIns="46800" rIns="90000" bIns="46800" anchor="b" anchorCtr="0">
                <a:normAutofit/>
              </a:bodyPr>
              <a:lstStyle/>
              <a:p>
                <a:pPr algn="r"/>
                <a:r>
                  <a:rPr lang="en-US" altLang="zh-CN" sz="1200" b="1" dirty="0">
                    <a:solidFill>
                      <a:srgbClr val="0B69DF"/>
                    </a:solidFill>
                  </a:rPr>
                  <a:t>Action</a:t>
                </a:r>
                <a:endParaRPr lang="en-US" altLang="zh-CN" sz="1400" b="1" dirty="0">
                  <a:solidFill>
                    <a:srgbClr val="0B69DF"/>
                  </a:solidFill>
                </a:endParaRPr>
              </a:p>
            </p:txBody>
          </p:sp>
          <p:grpSp>
            <p:nvGrpSpPr>
              <p:cNvPr id="144" name="Group 143">
                <a:extLst>
                  <a:ext uri="{FF2B5EF4-FFF2-40B4-BE49-F238E27FC236}">
                    <a16:creationId xmlns="" xmlns:a16="http://schemas.microsoft.com/office/drawing/2014/main" id="{67DB3711-B1C4-3A46-AFC2-477CF7DCABA4}"/>
                  </a:ext>
                </a:extLst>
              </p:cNvPr>
              <p:cNvGrpSpPr/>
              <p:nvPr/>
            </p:nvGrpSpPr>
            <p:grpSpPr>
              <a:xfrm>
                <a:off x="1479417" y="2059814"/>
                <a:ext cx="555171" cy="1133637"/>
                <a:chOff x="6089194" y="1506911"/>
                <a:chExt cx="555171" cy="1133637"/>
              </a:xfrm>
            </p:grpSpPr>
            <p:sp>
              <p:nvSpPr>
                <p:cNvPr id="176" name="Rectangle 175">
                  <a:extLst>
                    <a:ext uri="{FF2B5EF4-FFF2-40B4-BE49-F238E27FC236}">
                      <a16:creationId xmlns="" xmlns:a16="http://schemas.microsoft.com/office/drawing/2014/main" id="{A45161EC-A4F0-AD4B-BFAC-55BA018E0EDF}"/>
                    </a:ext>
                  </a:extLst>
                </p:cNvPr>
                <p:cNvSpPr/>
                <p:nvPr/>
              </p:nvSpPr>
              <p:spPr>
                <a:xfrm>
                  <a:off x="6113612" y="1506911"/>
                  <a:ext cx="459831" cy="1101546"/>
                </a:xfrm>
                <a:prstGeom prst="rect">
                  <a:avLst/>
                </a:prstGeom>
                <a:solidFill>
                  <a:schemeClr val="bg2">
                    <a:lumMod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77" name="TextBox 176">
                      <a:extLst>
                        <a:ext uri="{FF2B5EF4-FFF2-40B4-BE49-F238E27FC236}">
                          <a16:creationId xmlns="" xmlns:a16="http://schemas.microsoft.com/office/drawing/2014/main" id="{1FF433F7-7149-D24D-9BF5-4356DB07B19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089194" y="1506912"/>
                      <a:ext cx="555171" cy="1133636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>
                        <a:lnSpc>
                          <a:spcPct val="150000"/>
                        </a:lnSpc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lang="en-US" sz="1200" i="1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US" sz="1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  <m:sup>
                                <m:r>
                                  <a:rPr lang="en-US" sz="1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𝑜𝑛</m:t>
                                </m:r>
                              </m:sup>
                            </m:sSubSup>
                          </m:oMath>
                        </m:oMathPara>
                      </a14:m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lang="en-US" sz="11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1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US" sz="11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  <m:sup>
                                <m:r>
                                  <a:rPr lang="en-US" sz="11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𝑜</m:t>
                                </m:r>
                                <m:r>
                                  <a:rPr lang="en-US" sz="11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𝑓𝑓</m:t>
                                </m:r>
                              </m:sup>
                            </m:sSubSup>
                          </m:oMath>
                        </m:oMathPara>
                      </a14:m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12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1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77" name="TextBox 176">
                      <a:extLst>
                        <a:ext uri="{FF2B5EF4-FFF2-40B4-BE49-F238E27FC236}">
                          <a16:creationId xmlns:a16="http://schemas.microsoft.com/office/drawing/2014/main" id="{1FF433F7-7149-D24D-9BF5-4356DB07B193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089194" y="1506912"/>
                      <a:ext cx="555171" cy="1133636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145" name="Group 144">
                <a:extLst>
                  <a:ext uri="{FF2B5EF4-FFF2-40B4-BE49-F238E27FC236}">
                    <a16:creationId xmlns="" xmlns:a16="http://schemas.microsoft.com/office/drawing/2014/main" id="{FCCCB257-1C59-E648-A918-9FE05A72BA3D}"/>
                  </a:ext>
                </a:extLst>
              </p:cNvPr>
              <p:cNvGrpSpPr/>
              <p:nvPr/>
            </p:nvGrpSpPr>
            <p:grpSpPr>
              <a:xfrm>
                <a:off x="2215222" y="2048757"/>
                <a:ext cx="555171" cy="1131431"/>
                <a:chOff x="6089194" y="1506911"/>
                <a:chExt cx="555171" cy="1131431"/>
              </a:xfrm>
            </p:grpSpPr>
            <p:sp>
              <p:nvSpPr>
                <p:cNvPr id="174" name="Rectangle 173">
                  <a:extLst>
                    <a:ext uri="{FF2B5EF4-FFF2-40B4-BE49-F238E27FC236}">
                      <a16:creationId xmlns="" xmlns:a16="http://schemas.microsoft.com/office/drawing/2014/main" id="{D2BB8279-A010-E241-BE49-871158AD8AB7}"/>
                    </a:ext>
                  </a:extLst>
                </p:cNvPr>
                <p:cNvSpPr/>
                <p:nvPr/>
              </p:nvSpPr>
              <p:spPr>
                <a:xfrm>
                  <a:off x="6113612" y="1506911"/>
                  <a:ext cx="459831" cy="1101546"/>
                </a:xfrm>
                <a:prstGeom prst="rect">
                  <a:avLst/>
                </a:prstGeom>
                <a:solidFill>
                  <a:schemeClr val="bg2">
                    <a:lumMod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75" name="TextBox 174">
                      <a:extLst>
                        <a:ext uri="{FF2B5EF4-FFF2-40B4-BE49-F238E27FC236}">
                          <a16:creationId xmlns="" xmlns:a16="http://schemas.microsoft.com/office/drawing/2014/main" id="{3F99B1F8-755A-EE4C-BEC5-9610FCA7BF9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089194" y="1506912"/>
                      <a:ext cx="555171" cy="113143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>
                        <a:lnSpc>
                          <a:spcPct val="150000"/>
                        </a:lnSpc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lang="en-US" sz="1200" i="1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US" sz="1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sz="1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𝑜𝑛</m:t>
                                </m:r>
                              </m:sup>
                            </m:sSubSup>
                          </m:oMath>
                        </m:oMathPara>
                      </a14:m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lang="en-US" sz="11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1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US" sz="11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sz="11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𝑜</m:t>
                                </m:r>
                                <m:r>
                                  <a:rPr lang="en-US" sz="11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𝑓𝑓</m:t>
                                </m:r>
                              </m:sup>
                            </m:sSubSup>
                          </m:oMath>
                        </m:oMathPara>
                      </a14:m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12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1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75" name="TextBox 174">
                      <a:extLst>
                        <a:ext uri="{FF2B5EF4-FFF2-40B4-BE49-F238E27FC236}">
                          <a16:creationId xmlns:a16="http://schemas.microsoft.com/office/drawing/2014/main" id="{3F99B1F8-755A-EE4C-BEC5-9610FCA7BF99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089194" y="1506912"/>
                      <a:ext cx="555171" cy="1131430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146" name="Group 145">
                <a:extLst>
                  <a:ext uri="{FF2B5EF4-FFF2-40B4-BE49-F238E27FC236}">
                    <a16:creationId xmlns="" xmlns:a16="http://schemas.microsoft.com/office/drawing/2014/main" id="{76D665D3-B68A-1348-80E5-29BD2AA124C2}"/>
                  </a:ext>
                </a:extLst>
              </p:cNvPr>
              <p:cNvGrpSpPr/>
              <p:nvPr/>
            </p:nvGrpSpPr>
            <p:grpSpPr>
              <a:xfrm>
                <a:off x="2203992" y="3655027"/>
                <a:ext cx="555171" cy="1119606"/>
                <a:chOff x="6069918" y="3103124"/>
                <a:chExt cx="555171" cy="1119606"/>
              </a:xfrm>
            </p:grpSpPr>
            <p:sp>
              <p:nvSpPr>
                <p:cNvPr id="172" name="Rectangle 171">
                  <a:extLst>
                    <a:ext uri="{FF2B5EF4-FFF2-40B4-BE49-F238E27FC236}">
                      <a16:creationId xmlns="" xmlns:a16="http://schemas.microsoft.com/office/drawing/2014/main" id="{24447AE7-48D4-D54D-89E5-43311E2C28F5}"/>
                    </a:ext>
                  </a:extLst>
                </p:cNvPr>
                <p:cNvSpPr/>
                <p:nvPr/>
              </p:nvSpPr>
              <p:spPr>
                <a:xfrm>
                  <a:off x="6113612" y="3161702"/>
                  <a:ext cx="457160" cy="1061028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73" name="TextBox 172">
                      <a:extLst>
                        <a:ext uri="{FF2B5EF4-FFF2-40B4-BE49-F238E27FC236}">
                          <a16:creationId xmlns="" xmlns:a16="http://schemas.microsoft.com/office/drawing/2014/main" id="{9F05509B-4B05-FB49-B0EF-688F49091A6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069918" y="3103124"/>
                      <a:ext cx="555171" cy="109537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>
                        <a:lnSpc>
                          <a:spcPct val="150000"/>
                        </a:lnSpc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120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1200" dirty="0"/>
                    </a:p>
                    <a:p>
                      <a:pPr>
                        <a:lnSpc>
                          <a:spcPct val="150000"/>
                        </a:lnSpc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1200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1200" dirty="0"/>
                    </a:p>
                    <a:p>
                      <a:pPr>
                        <a:lnSpc>
                          <a:spcPct val="150000"/>
                        </a:lnSpc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120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1200" dirty="0"/>
                    </a:p>
                  </p:txBody>
                </p:sp>
              </mc:Choice>
              <mc:Fallback xmlns="">
                <p:sp>
                  <p:nvSpPr>
                    <p:cNvPr id="173" name="TextBox 172">
                      <a:extLst>
                        <a:ext uri="{FF2B5EF4-FFF2-40B4-BE49-F238E27FC236}">
                          <a16:creationId xmlns:a16="http://schemas.microsoft.com/office/drawing/2014/main" id="{9F05509B-4B05-FB49-B0EF-688F49091A61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069918" y="3103124"/>
                      <a:ext cx="555171" cy="1095374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147" name="Group 146">
                <a:extLst>
                  <a:ext uri="{FF2B5EF4-FFF2-40B4-BE49-F238E27FC236}">
                    <a16:creationId xmlns="" xmlns:a16="http://schemas.microsoft.com/office/drawing/2014/main" id="{2AF5FD36-1A91-854D-86BE-3A0F1680C5B7}"/>
                  </a:ext>
                </a:extLst>
              </p:cNvPr>
              <p:cNvGrpSpPr/>
              <p:nvPr/>
            </p:nvGrpSpPr>
            <p:grpSpPr>
              <a:xfrm>
                <a:off x="4175506" y="2010890"/>
                <a:ext cx="555171" cy="1131431"/>
                <a:chOff x="6089194" y="1506911"/>
                <a:chExt cx="555171" cy="1131431"/>
              </a:xfrm>
            </p:grpSpPr>
            <p:sp>
              <p:nvSpPr>
                <p:cNvPr id="170" name="Rectangle 169">
                  <a:extLst>
                    <a:ext uri="{FF2B5EF4-FFF2-40B4-BE49-F238E27FC236}">
                      <a16:creationId xmlns="" xmlns:a16="http://schemas.microsoft.com/office/drawing/2014/main" id="{75CEEFF6-4726-7243-AC1C-4D5D4C55813D}"/>
                    </a:ext>
                  </a:extLst>
                </p:cNvPr>
                <p:cNvSpPr/>
                <p:nvPr/>
              </p:nvSpPr>
              <p:spPr>
                <a:xfrm>
                  <a:off x="6113612" y="1506911"/>
                  <a:ext cx="459831" cy="1101546"/>
                </a:xfrm>
                <a:prstGeom prst="rect">
                  <a:avLst/>
                </a:prstGeom>
                <a:solidFill>
                  <a:schemeClr val="bg2">
                    <a:lumMod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71" name="TextBox 170">
                      <a:extLst>
                        <a:ext uri="{FF2B5EF4-FFF2-40B4-BE49-F238E27FC236}">
                          <a16:creationId xmlns="" xmlns:a16="http://schemas.microsoft.com/office/drawing/2014/main" id="{53E62042-6A23-E14E-9F0F-896BAF10C02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089194" y="1506912"/>
                      <a:ext cx="555171" cy="113143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>
                        <a:lnSpc>
                          <a:spcPct val="150000"/>
                        </a:lnSpc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lang="en-US" sz="1200" i="1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US" sz="1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  <m:sup>
                                <m:r>
                                  <a:rPr lang="en-US" sz="1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𝑜𝑛</m:t>
                                </m:r>
                              </m:sup>
                            </m:sSubSup>
                          </m:oMath>
                        </m:oMathPara>
                      </a14:m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lang="en-US" sz="11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1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US" sz="11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  <m:sup>
                                <m:r>
                                  <a:rPr lang="en-US" sz="11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𝑜</m:t>
                                </m:r>
                                <m:r>
                                  <a:rPr lang="en-US" sz="11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𝑓𝑓</m:t>
                                </m:r>
                              </m:sup>
                            </m:sSubSup>
                          </m:oMath>
                        </m:oMathPara>
                      </a14:m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1200" i="1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1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71" name="TextBox 170">
                      <a:extLst>
                        <a:ext uri="{FF2B5EF4-FFF2-40B4-BE49-F238E27FC236}">
                          <a16:creationId xmlns:a16="http://schemas.microsoft.com/office/drawing/2014/main" id="{53E62042-6A23-E14E-9F0F-896BAF10C023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089194" y="1506912"/>
                      <a:ext cx="555171" cy="1131430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148" name="Group 147">
                <a:extLst>
                  <a:ext uri="{FF2B5EF4-FFF2-40B4-BE49-F238E27FC236}">
                    <a16:creationId xmlns="" xmlns:a16="http://schemas.microsoft.com/office/drawing/2014/main" id="{CBE9A05F-6401-9342-9D20-28F84E7BB26F}"/>
                  </a:ext>
                </a:extLst>
              </p:cNvPr>
              <p:cNvGrpSpPr/>
              <p:nvPr/>
            </p:nvGrpSpPr>
            <p:grpSpPr>
              <a:xfrm>
                <a:off x="4162375" y="3644141"/>
                <a:ext cx="555171" cy="1119606"/>
                <a:chOff x="6069918" y="3103124"/>
                <a:chExt cx="555171" cy="1119606"/>
              </a:xfrm>
            </p:grpSpPr>
            <p:sp>
              <p:nvSpPr>
                <p:cNvPr id="168" name="Rectangle 167">
                  <a:extLst>
                    <a:ext uri="{FF2B5EF4-FFF2-40B4-BE49-F238E27FC236}">
                      <a16:creationId xmlns="" xmlns:a16="http://schemas.microsoft.com/office/drawing/2014/main" id="{8A71CBFA-D5F8-4941-A9F2-98DFA9A5A3EF}"/>
                    </a:ext>
                  </a:extLst>
                </p:cNvPr>
                <p:cNvSpPr/>
                <p:nvPr/>
              </p:nvSpPr>
              <p:spPr>
                <a:xfrm>
                  <a:off x="6113612" y="3161702"/>
                  <a:ext cx="457160" cy="1061028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69" name="TextBox 168">
                      <a:extLst>
                        <a:ext uri="{FF2B5EF4-FFF2-40B4-BE49-F238E27FC236}">
                          <a16:creationId xmlns="" xmlns:a16="http://schemas.microsoft.com/office/drawing/2014/main" id="{0E1366F5-38BE-D344-9372-5B826EC6270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069918" y="3103124"/>
                      <a:ext cx="555171" cy="109537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>
                        <a:lnSpc>
                          <a:spcPct val="150000"/>
                        </a:lnSpc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120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1200" dirty="0"/>
                    </a:p>
                    <a:p>
                      <a:pPr>
                        <a:lnSpc>
                          <a:spcPct val="150000"/>
                        </a:lnSpc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1200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1200" dirty="0"/>
                    </a:p>
                    <a:p>
                      <a:pPr>
                        <a:lnSpc>
                          <a:spcPct val="150000"/>
                        </a:lnSpc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120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1200" dirty="0"/>
                    </a:p>
                  </p:txBody>
                </p:sp>
              </mc:Choice>
              <mc:Fallback xmlns="">
                <p:sp>
                  <p:nvSpPr>
                    <p:cNvPr id="169" name="TextBox 168">
                      <a:extLst>
                        <a:ext uri="{FF2B5EF4-FFF2-40B4-BE49-F238E27FC236}">
                          <a16:creationId xmlns:a16="http://schemas.microsoft.com/office/drawing/2014/main" id="{0E1366F5-38BE-D344-9372-5B826EC62703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069918" y="3103124"/>
                      <a:ext cx="555171" cy="1095374"/>
                    </a:xfrm>
                    <a:prstGeom prst="rect">
                      <a:avLst/>
                    </a:prstGeom>
                    <a:blipFill>
                      <a:blip r:embed="rId10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149" name="Group 148">
                <a:extLst>
                  <a:ext uri="{FF2B5EF4-FFF2-40B4-BE49-F238E27FC236}">
                    <a16:creationId xmlns="" xmlns:a16="http://schemas.microsoft.com/office/drawing/2014/main" id="{E04442E5-B65A-3A46-8E27-DB79467D7D12}"/>
                  </a:ext>
                </a:extLst>
              </p:cNvPr>
              <p:cNvGrpSpPr/>
              <p:nvPr/>
            </p:nvGrpSpPr>
            <p:grpSpPr>
              <a:xfrm>
                <a:off x="4893740" y="3644141"/>
                <a:ext cx="555171" cy="1119606"/>
                <a:chOff x="6069918" y="3103124"/>
                <a:chExt cx="555171" cy="1119606"/>
              </a:xfrm>
            </p:grpSpPr>
            <p:sp>
              <p:nvSpPr>
                <p:cNvPr id="166" name="Rectangle 165">
                  <a:extLst>
                    <a:ext uri="{FF2B5EF4-FFF2-40B4-BE49-F238E27FC236}">
                      <a16:creationId xmlns="" xmlns:a16="http://schemas.microsoft.com/office/drawing/2014/main" id="{539397A0-DF81-E44E-8040-9DEE65969410}"/>
                    </a:ext>
                  </a:extLst>
                </p:cNvPr>
                <p:cNvSpPr/>
                <p:nvPr/>
              </p:nvSpPr>
              <p:spPr>
                <a:xfrm>
                  <a:off x="6113612" y="3161702"/>
                  <a:ext cx="457160" cy="1061028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67" name="TextBox 166">
                      <a:extLst>
                        <a:ext uri="{FF2B5EF4-FFF2-40B4-BE49-F238E27FC236}">
                          <a16:creationId xmlns="" xmlns:a16="http://schemas.microsoft.com/office/drawing/2014/main" id="{1ADEE204-F180-D142-9FF4-184CFDDC250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069918" y="3103124"/>
                      <a:ext cx="555171" cy="109537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>
                        <a:lnSpc>
                          <a:spcPct val="150000"/>
                        </a:lnSpc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120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1200" dirty="0"/>
                    </a:p>
                    <a:p>
                      <a:pPr>
                        <a:lnSpc>
                          <a:spcPct val="150000"/>
                        </a:lnSpc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1200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1200" dirty="0"/>
                    </a:p>
                    <a:p>
                      <a:pPr>
                        <a:lnSpc>
                          <a:spcPct val="150000"/>
                        </a:lnSpc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120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1200" dirty="0"/>
                    </a:p>
                  </p:txBody>
                </p:sp>
              </mc:Choice>
              <mc:Fallback xmlns="">
                <p:sp>
                  <p:nvSpPr>
                    <p:cNvPr id="167" name="TextBox 166">
                      <a:extLst>
                        <a:ext uri="{FF2B5EF4-FFF2-40B4-BE49-F238E27FC236}">
                          <a16:creationId xmlns:a16="http://schemas.microsoft.com/office/drawing/2014/main" id="{1ADEE204-F180-D142-9FF4-184CFDDC2506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069918" y="3103124"/>
                      <a:ext cx="555171" cy="1095374"/>
                    </a:xfrm>
                    <a:prstGeom prst="rect">
                      <a:avLst/>
                    </a:prstGeom>
                    <a:blipFill>
                      <a:blip r:embed="rId11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150" name="Rectangle 149">
                <a:extLst>
                  <a:ext uri="{FF2B5EF4-FFF2-40B4-BE49-F238E27FC236}">
                    <a16:creationId xmlns="" xmlns:a16="http://schemas.microsoft.com/office/drawing/2014/main" id="{A14A7C0D-6E6A-F249-A78E-5FE09D9C969F}"/>
                  </a:ext>
                </a:extLst>
              </p:cNvPr>
              <p:cNvSpPr/>
              <p:nvPr/>
            </p:nvSpPr>
            <p:spPr>
              <a:xfrm>
                <a:off x="3383150" y="2010890"/>
                <a:ext cx="459831" cy="1101546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151" name="Rectangle 150">
                <a:extLst>
                  <a:ext uri="{FF2B5EF4-FFF2-40B4-BE49-F238E27FC236}">
                    <a16:creationId xmlns="" xmlns:a16="http://schemas.microsoft.com/office/drawing/2014/main" id="{C5C8F1C1-1A34-0C40-A325-0833D61A8193}"/>
                  </a:ext>
                </a:extLst>
              </p:cNvPr>
              <p:cNvSpPr/>
              <p:nvPr/>
            </p:nvSpPr>
            <p:spPr>
              <a:xfrm>
                <a:off x="3415625" y="3701800"/>
                <a:ext cx="459831" cy="1101546"/>
              </a:xfrm>
              <a:prstGeom prst="rect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152" name="Rectangle 151">
                <a:extLst>
                  <a:ext uri="{FF2B5EF4-FFF2-40B4-BE49-F238E27FC236}">
                    <a16:creationId xmlns="" xmlns:a16="http://schemas.microsoft.com/office/drawing/2014/main" id="{303627DA-C3C0-1B40-AD98-F33D88366923}"/>
                  </a:ext>
                </a:extLst>
              </p:cNvPr>
              <p:cNvSpPr/>
              <p:nvPr/>
            </p:nvSpPr>
            <p:spPr>
              <a:xfrm>
                <a:off x="4946104" y="2010890"/>
                <a:ext cx="459831" cy="1101546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/>
              </a:p>
            </p:txBody>
          </p:sp>
          <p:cxnSp>
            <p:nvCxnSpPr>
              <p:cNvPr id="153" name="Straight Connector 152">
                <a:extLst>
                  <a:ext uri="{FF2B5EF4-FFF2-40B4-BE49-F238E27FC236}">
                    <a16:creationId xmlns="" xmlns:a16="http://schemas.microsoft.com/office/drawing/2014/main" id="{C563D289-452B-F444-B8D3-32764CD9AEE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86927" y="3237215"/>
                <a:ext cx="0" cy="108857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54" name="Group 153">
                <a:extLst>
                  <a:ext uri="{FF2B5EF4-FFF2-40B4-BE49-F238E27FC236}">
                    <a16:creationId xmlns="" xmlns:a16="http://schemas.microsoft.com/office/drawing/2014/main" id="{0ACD255C-94D4-B747-98BC-444C2321C924}"/>
                  </a:ext>
                </a:extLst>
              </p:cNvPr>
              <p:cNvGrpSpPr/>
              <p:nvPr/>
            </p:nvGrpSpPr>
            <p:grpSpPr>
              <a:xfrm>
                <a:off x="6124218" y="1998558"/>
                <a:ext cx="555171" cy="1131811"/>
                <a:chOff x="6089194" y="1506911"/>
                <a:chExt cx="555171" cy="1131811"/>
              </a:xfrm>
            </p:grpSpPr>
            <p:sp>
              <p:nvSpPr>
                <p:cNvPr id="164" name="Rectangle 163">
                  <a:extLst>
                    <a:ext uri="{FF2B5EF4-FFF2-40B4-BE49-F238E27FC236}">
                      <a16:creationId xmlns="" xmlns:a16="http://schemas.microsoft.com/office/drawing/2014/main" id="{2F5777AA-6E86-A744-B263-AF1D38C42F6D}"/>
                    </a:ext>
                  </a:extLst>
                </p:cNvPr>
                <p:cNvSpPr/>
                <p:nvPr/>
              </p:nvSpPr>
              <p:spPr>
                <a:xfrm>
                  <a:off x="6113612" y="1506911"/>
                  <a:ext cx="459831" cy="1101546"/>
                </a:xfrm>
                <a:prstGeom prst="rect">
                  <a:avLst/>
                </a:prstGeom>
                <a:solidFill>
                  <a:schemeClr val="bg2">
                    <a:lumMod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65" name="TextBox 164">
                      <a:extLst>
                        <a:ext uri="{FF2B5EF4-FFF2-40B4-BE49-F238E27FC236}">
                          <a16:creationId xmlns="" xmlns:a16="http://schemas.microsoft.com/office/drawing/2014/main" id="{09695956-C1FB-EC48-B025-E8C9D84B9A8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089194" y="1506912"/>
                      <a:ext cx="555171" cy="113181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>
                        <a:lnSpc>
                          <a:spcPct val="150000"/>
                        </a:lnSpc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lang="en-US" sz="1200" i="1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US" sz="1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  <m:r>
                                  <a:rPr lang="en-US" sz="1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  <m:sup>
                                <m:r>
                                  <a:rPr lang="en-US" sz="1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𝑜𝑛</m:t>
                                </m:r>
                              </m:sup>
                            </m:sSubSup>
                          </m:oMath>
                        </m:oMathPara>
                      </a14:m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lang="en-US" sz="11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1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US" sz="11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  <m:r>
                                  <a:rPr lang="en-US" sz="11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  <m:sup>
                                <m:r>
                                  <a:rPr lang="en-US" sz="11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𝑜</m:t>
                                </m:r>
                                <m:r>
                                  <a:rPr lang="en-US" sz="11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𝑓𝑓</m:t>
                                </m:r>
                              </m:sup>
                            </m:sSubSup>
                          </m:oMath>
                        </m:oMathPara>
                      </a14:m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1200" i="1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1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  <m:r>
                                  <a:rPr lang="en-US" sz="1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65" name="TextBox 164">
                      <a:extLst>
                        <a:ext uri="{FF2B5EF4-FFF2-40B4-BE49-F238E27FC236}">
                          <a16:creationId xmlns:a16="http://schemas.microsoft.com/office/drawing/2014/main" id="{09695956-C1FB-EC48-B025-E8C9D84B9A86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089194" y="1506912"/>
                      <a:ext cx="555171" cy="1131810"/>
                    </a:xfrm>
                    <a:prstGeom prst="rect">
                      <a:avLst/>
                    </a:prstGeom>
                    <a:blipFill>
                      <a:blip r:embed="rId12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155" name="Group 154">
                <a:extLst>
                  <a:ext uri="{FF2B5EF4-FFF2-40B4-BE49-F238E27FC236}">
                    <a16:creationId xmlns="" xmlns:a16="http://schemas.microsoft.com/office/drawing/2014/main" id="{84E502DD-EB28-6041-892B-D77D602CCDFA}"/>
                  </a:ext>
                </a:extLst>
              </p:cNvPr>
              <p:cNvGrpSpPr/>
              <p:nvPr/>
            </p:nvGrpSpPr>
            <p:grpSpPr>
              <a:xfrm>
                <a:off x="6085951" y="3644141"/>
                <a:ext cx="555171" cy="1119606"/>
                <a:chOff x="6047966" y="3103124"/>
                <a:chExt cx="555171" cy="1119606"/>
              </a:xfrm>
            </p:grpSpPr>
            <p:sp>
              <p:nvSpPr>
                <p:cNvPr id="162" name="Rectangle 161">
                  <a:extLst>
                    <a:ext uri="{FF2B5EF4-FFF2-40B4-BE49-F238E27FC236}">
                      <a16:creationId xmlns="" xmlns:a16="http://schemas.microsoft.com/office/drawing/2014/main" id="{CDF98EB8-8909-5045-ABA6-FE7A8EA23E0B}"/>
                    </a:ext>
                  </a:extLst>
                </p:cNvPr>
                <p:cNvSpPr/>
                <p:nvPr/>
              </p:nvSpPr>
              <p:spPr>
                <a:xfrm>
                  <a:off x="6113612" y="3161702"/>
                  <a:ext cx="457160" cy="1061028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63" name="TextBox 162">
                      <a:extLst>
                        <a:ext uri="{FF2B5EF4-FFF2-40B4-BE49-F238E27FC236}">
                          <a16:creationId xmlns="" xmlns:a16="http://schemas.microsoft.com/office/drawing/2014/main" id="{5C4EB5CD-84B3-DF4D-BD15-96D536CD6CE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047966" y="3103124"/>
                      <a:ext cx="555171" cy="109537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>
                        <a:lnSpc>
                          <a:spcPct val="150000"/>
                        </a:lnSpc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120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1200" dirty="0"/>
                    </a:p>
                    <a:p>
                      <a:pPr>
                        <a:lnSpc>
                          <a:spcPct val="150000"/>
                        </a:lnSpc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1200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1200" dirty="0"/>
                    </a:p>
                    <a:p>
                      <a:pPr>
                        <a:lnSpc>
                          <a:spcPct val="150000"/>
                        </a:lnSpc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120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1200" dirty="0"/>
                    </a:p>
                  </p:txBody>
                </p:sp>
              </mc:Choice>
              <mc:Fallback xmlns="">
                <p:sp>
                  <p:nvSpPr>
                    <p:cNvPr id="163" name="TextBox 162">
                      <a:extLst>
                        <a:ext uri="{FF2B5EF4-FFF2-40B4-BE49-F238E27FC236}">
                          <a16:creationId xmlns:a16="http://schemas.microsoft.com/office/drawing/2014/main" id="{5C4EB5CD-84B3-DF4D-BD15-96D536CD6CE4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047966" y="3103124"/>
                      <a:ext cx="555171" cy="1095374"/>
                    </a:xfrm>
                    <a:prstGeom prst="rect">
                      <a:avLst/>
                    </a:prstGeom>
                    <a:blipFill>
                      <a:blip r:embed="rId13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156" name="Group 155">
                <a:extLst>
                  <a:ext uri="{FF2B5EF4-FFF2-40B4-BE49-F238E27FC236}">
                    <a16:creationId xmlns="" xmlns:a16="http://schemas.microsoft.com/office/drawing/2014/main" id="{9A312D11-C5D0-CB4A-9D27-6AF14166374F}"/>
                  </a:ext>
                </a:extLst>
              </p:cNvPr>
              <p:cNvGrpSpPr/>
              <p:nvPr/>
            </p:nvGrpSpPr>
            <p:grpSpPr>
              <a:xfrm>
                <a:off x="6809341" y="3631956"/>
                <a:ext cx="555171" cy="1119606"/>
                <a:chOff x="6069918" y="3103124"/>
                <a:chExt cx="555171" cy="1119606"/>
              </a:xfrm>
            </p:grpSpPr>
            <p:sp>
              <p:nvSpPr>
                <p:cNvPr id="160" name="Rectangle 159">
                  <a:extLst>
                    <a:ext uri="{FF2B5EF4-FFF2-40B4-BE49-F238E27FC236}">
                      <a16:creationId xmlns="" xmlns:a16="http://schemas.microsoft.com/office/drawing/2014/main" id="{167A89EA-BCC5-CB4E-80E8-CF1E69AD10B1}"/>
                    </a:ext>
                  </a:extLst>
                </p:cNvPr>
                <p:cNvSpPr/>
                <p:nvPr/>
              </p:nvSpPr>
              <p:spPr>
                <a:xfrm>
                  <a:off x="6113612" y="3161702"/>
                  <a:ext cx="457160" cy="1061028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61" name="TextBox 160">
                      <a:extLst>
                        <a:ext uri="{FF2B5EF4-FFF2-40B4-BE49-F238E27FC236}">
                          <a16:creationId xmlns="" xmlns:a16="http://schemas.microsoft.com/office/drawing/2014/main" id="{51AFCC55-D794-2A4C-AC13-40E296B47E6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069918" y="3103124"/>
                      <a:ext cx="555171" cy="109537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>
                        <a:lnSpc>
                          <a:spcPct val="150000"/>
                        </a:lnSpc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120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1200" dirty="0"/>
                    </a:p>
                    <a:p>
                      <a:pPr>
                        <a:lnSpc>
                          <a:spcPct val="150000"/>
                        </a:lnSpc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1200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1200" dirty="0"/>
                    </a:p>
                    <a:p>
                      <a:pPr>
                        <a:lnSpc>
                          <a:spcPct val="150000"/>
                        </a:lnSpc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120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1200" dirty="0"/>
                    </a:p>
                  </p:txBody>
                </p:sp>
              </mc:Choice>
              <mc:Fallback xmlns="">
                <p:sp>
                  <p:nvSpPr>
                    <p:cNvPr id="161" name="TextBox 160">
                      <a:extLst>
                        <a:ext uri="{FF2B5EF4-FFF2-40B4-BE49-F238E27FC236}">
                          <a16:creationId xmlns:a16="http://schemas.microsoft.com/office/drawing/2014/main" id="{51AFCC55-D794-2A4C-AC13-40E296B47E69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069918" y="3103124"/>
                      <a:ext cx="555171" cy="1095374"/>
                    </a:xfrm>
                    <a:prstGeom prst="rect">
                      <a:avLst/>
                    </a:prstGeom>
                    <a:blipFill>
                      <a:blip r:embed="rId14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157" name="TextBox 156">
                <a:extLst>
                  <a:ext uri="{FF2B5EF4-FFF2-40B4-BE49-F238E27FC236}">
                    <a16:creationId xmlns="" xmlns:a16="http://schemas.microsoft.com/office/drawing/2014/main" id="{BC94732E-F775-2F4F-81AE-E14CC8635AAB}"/>
                  </a:ext>
                </a:extLst>
              </p:cNvPr>
              <p:cNvSpPr txBox="1"/>
              <p:nvPr/>
            </p:nvSpPr>
            <p:spPr>
              <a:xfrm>
                <a:off x="3428129" y="2323892"/>
                <a:ext cx="357188" cy="4016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…</a:t>
                </a:r>
              </a:p>
            </p:txBody>
          </p:sp>
          <p:sp>
            <p:nvSpPr>
              <p:cNvPr id="158" name="TextBox 157">
                <a:extLst>
                  <a:ext uri="{FF2B5EF4-FFF2-40B4-BE49-F238E27FC236}">
                    <a16:creationId xmlns="" xmlns:a16="http://schemas.microsoft.com/office/drawing/2014/main" id="{6CAD9C54-B29D-6348-B6C0-5F3BF48C974D}"/>
                  </a:ext>
                </a:extLst>
              </p:cNvPr>
              <p:cNvSpPr txBox="1"/>
              <p:nvPr/>
            </p:nvSpPr>
            <p:spPr>
              <a:xfrm>
                <a:off x="3449066" y="3989527"/>
                <a:ext cx="357188" cy="4016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solidFill>
                      <a:schemeClr val="bg1">
                        <a:lumMod val="65000"/>
                      </a:schemeClr>
                    </a:solidFill>
                  </a:rPr>
                  <a:t>…</a:t>
                </a:r>
              </a:p>
            </p:txBody>
          </p:sp>
          <p:sp>
            <p:nvSpPr>
              <p:cNvPr id="159" name="TextBox 158">
                <a:extLst>
                  <a:ext uri="{FF2B5EF4-FFF2-40B4-BE49-F238E27FC236}">
                    <a16:creationId xmlns="" xmlns:a16="http://schemas.microsoft.com/office/drawing/2014/main" id="{C40E59CD-FF3A-3E4C-8C99-230DE13E9BD8}"/>
                  </a:ext>
                </a:extLst>
              </p:cNvPr>
              <p:cNvSpPr txBox="1"/>
              <p:nvPr/>
            </p:nvSpPr>
            <p:spPr>
              <a:xfrm>
                <a:off x="4997425" y="2314705"/>
                <a:ext cx="357188" cy="4016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…</a:t>
                </a:r>
              </a:p>
            </p:txBody>
          </p:sp>
        </p:grpSp>
      </p:grpSp>
      <p:sp>
        <p:nvSpPr>
          <p:cNvPr id="180" name="TextBox 179">
            <a:extLst>
              <a:ext uri="{FF2B5EF4-FFF2-40B4-BE49-F238E27FC236}">
                <a16:creationId xmlns="" xmlns:a16="http://schemas.microsoft.com/office/drawing/2014/main" id="{7BCD7E8A-4A47-F04B-AF46-C28FE9ED2513}"/>
              </a:ext>
            </a:extLst>
          </p:cNvPr>
          <p:cNvSpPr txBox="1"/>
          <p:nvPr/>
        </p:nvSpPr>
        <p:spPr>
          <a:xfrm>
            <a:off x="6950830" y="1533434"/>
            <a:ext cx="4287759" cy="375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b="1" dirty="0">
                <a:solidFill>
                  <a:srgbClr val="0B69DF"/>
                </a:solidFill>
              </a:rPr>
              <a:t>Some Notation</a:t>
            </a:r>
          </a:p>
        </p:txBody>
      </p:sp>
      <p:cxnSp>
        <p:nvCxnSpPr>
          <p:cNvPr id="181" name="Straight Connector 180">
            <a:extLst>
              <a:ext uri="{FF2B5EF4-FFF2-40B4-BE49-F238E27FC236}">
                <a16:creationId xmlns="" xmlns:a16="http://schemas.microsoft.com/office/drawing/2014/main" id="{1EEF6E41-9418-0741-933B-347C6E4DFD3A}"/>
              </a:ext>
            </a:extLst>
          </p:cNvPr>
          <p:cNvCxnSpPr>
            <a:cxnSpLocks/>
          </p:cNvCxnSpPr>
          <p:nvPr/>
        </p:nvCxnSpPr>
        <p:spPr>
          <a:xfrm>
            <a:off x="7055154" y="1892572"/>
            <a:ext cx="1308183" cy="0"/>
          </a:xfrm>
          <a:prstGeom prst="line">
            <a:avLst/>
          </a:prstGeom>
          <a:ln>
            <a:solidFill>
              <a:srgbClr val="0B69D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5169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40D9C28A-475F-48AF-A182-7722652DA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458" y="0"/>
            <a:ext cx="10850563" cy="1028699"/>
          </a:xfrm>
        </p:spPr>
        <p:txBody>
          <a:bodyPr/>
          <a:lstStyle/>
          <a:p>
            <a:r>
              <a:rPr lang="en-US" altLang="zh-CN" dirty="0"/>
              <a:t>Valuation Strategy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="" xmlns:a16="http://schemas.microsoft.com/office/drawing/2014/main" id="{6A0A2FF3-ED5C-4166-8C66-B412103D64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25</a:t>
            </a:fld>
            <a:endParaRPr lang="zh-CN" altLang="en-US"/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1048641C-A745-744D-88C1-5D9EFAECC33D}"/>
              </a:ext>
            </a:extLst>
          </p:cNvPr>
          <p:cNvSpPr txBox="1"/>
          <p:nvPr/>
        </p:nvSpPr>
        <p:spPr>
          <a:xfrm>
            <a:off x="4075289" y="100471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42" name="Picture 41">
            <a:extLst>
              <a:ext uri="{FF2B5EF4-FFF2-40B4-BE49-F238E27FC236}">
                <a16:creationId xmlns="" xmlns:a16="http://schemas.microsoft.com/office/drawing/2014/main" id="{0A60F503-8B5B-1C4B-B35F-1A52DCFEA3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343" y="5785385"/>
            <a:ext cx="1534983" cy="77011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8" name="iṩliḑè">
                <a:extLst>
                  <a:ext uri="{FF2B5EF4-FFF2-40B4-BE49-F238E27FC236}">
                    <a16:creationId xmlns="" xmlns:a16="http://schemas.microsoft.com/office/drawing/2014/main" id="{396BDC0C-41D4-EC45-BA88-3EAE2D76456A}"/>
                  </a:ext>
                </a:extLst>
              </p:cNvPr>
              <p:cNvSpPr txBox="1"/>
              <p:nvPr/>
            </p:nvSpPr>
            <p:spPr>
              <a:xfrm>
                <a:off x="1258192" y="1356153"/>
                <a:ext cx="1841430" cy="365338"/>
              </a:xfrm>
              <a:prstGeom prst="rect">
                <a:avLst/>
              </a:prstGeom>
              <a:noFill/>
            </p:spPr>
            <p:txBody>
              <a:bodyPr wrap="none" lIns="90000" tIns="46800" rIns="90000" bIns="46800" anchor="b" anchorCtr="0"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16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  <m:d>
                      <m:dPr>
                        <m:ctrlPr>
                          <a:rPr lang="en-US" altLang="zh-CN" sz="1600" b="1" i="1" smtClean="0">
                            <a:solidFill>
                              <a:schemeClr val="bg1"/>
                            </a:solidFill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𝒕</m:t>
                        </m:r>
                      </m:e>
                    </m:d>
                  </m:oMath>
                </a14:m>
                <a:r>
                  <a:rPr lang="en-US" altLang="zh-CN" sz="1600" b="1" dirty="0">
                    <a:solidFill>
                      <a:schemeClr val="bg1"/>
                    </a:solidFill>
                  </a:rPr>
                  <a:t> Calibration</a:t>
                </a:r>
              </a:p>
            </p:txBody>
          </p:sp>
        </mc:Choice>
        <mc:Fallback xmlns="">
          <p:sp>
            <p:nvSpPr>
              <p:cNvPr id="28" name="iṩliḑè">
                <a:extLst>
                  <a:ext uri="{FF2B5EF4-FFF2-40B4-BE49-F238E27FC236}">
                    <a16:creationId xmlns:a16="http://schemas.microsoft.com/office/drawing/2014/main" id="{396BDC0C-41D4-EC45-BA88-3EAE2D7645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8192" y="1356153"/>
                <a:ext cx="1841430" cy="365338"/>
              </a:xfrm>
              <a:prstGeom prst="rect">
                <a:avLst/>
              </a:prstGeom>
              <a:blipFill>
                <a:blip r:embed="rId3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1" name="Group 30">
            <a:extLst>
              <a:ext uri="{FF2B5EF4-FFF2-40B4-BE49-F238E27FC236}">
                <a16:creationId xmlns="" xmlns:a16="http://schemas.microsoft.com/office/drawing/2014/main" id="{633C4623-3154-DE40-A6FC-779328544E1D}"/>
              </a:ext>
            </a:extLst>
          </p:cNvPr>
          <p:cNvGrpSpPr/>
          <p:nvPr/>
        </p:nvGrpSpPr>
        <p:grpSpPr>
          <a:xfrm>
            <a:off x="1548080" y="6071663"/>
            <a:ext cx="9095839" cy="432181"/>
            <a:chOff x="1159997" y="6081506"/>
            <a:chExt cx="9095839" cy="432181"/>
          </a:xfrm>
        </p:grpSpPr>
        <p:grpSp>
          <p:nvGrpSpPr>
            <p:cNvPr id="32" name="Group 31">
              <a:extLst>
                <a:ext uri="{FF2B5EF4-FFF2-40B4-BE49-F238E27FC236}">
                  <a16:creationId xmlns="" xmlns:a16="http://schemas.microsoft.com/office/drawing/2014/main" id="{F6B2DE7E-E61A-9440-A571-F10CBC07CD11}"/>
                </a:ext>
              </a:extLst>
            </p:cNvPr>
            <p:cNvGrpSpPr/>
            <p:nvPr/>
          </p:nvGrpSpPr>
          <p:grpSpPr>
            <a:xfrm>
              <a:off x="1663007" y="6081506"/>
              <a:ext cx="8592829" cy="432181"/>
              <a:chOff x="1663007" y="6081506"/>
              <a:chExt cx="8592829" cy="432181"/>
            </a:xfrm>
          </p:grpSpPr>
          <p:sp>
            <p:nvSpPr>
              <p:cNvPr id="34" name="Chevron 33">
                <a:extLst>
                  <a:ext uri="{FF2B5EF4-FFF2-40B4-BE49-F238E27FC236}">
                    <a16:creationId xmlns="" xmlns:a16="http://schemas.microsoft.com/office/drawing/2014/main" id="{E158CF8F-07DC-B64B-83E5-1E3FE39B5E49}"/>
                  </a:ext>
                </a:extLst>
              </p:cNvPr>
              <p:cNvSpPr/>
              <p:nvPr/>
            </p:nvSpPr>
            <p:spPr>
              <a:xfrm>
                <a:off x="3360544" y="6141156"/>
                <a:ext cx="1802681" cy="372531"/>
              </a:xfrm>
              <a:prstGeom prst="chevron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5" name="Chevron 34">
                <a:extLst>
                  <a:ext uri="{FF2B5EF4-FFF2-40B4-BE49-F238E27FC236}">
                    <a16:creationId xmlns="" xmlns:a16="http://schemas.microsoft.com/office/drawing/2014/main" id="{918C3FDB-D86A-DC4B-BD1D-23F74FFEC6F4}"/>
                  </a:ext>
                </a:extLst>
              </p:cNvPr>
              <p:cNvSpPr/>
              <p:nvPr/>
            </p:nvSpPr>
            <p:spPr>
              <a:xfrm>
                <a:off x="5058081" y="6141155"/>
                <a:ext cx="1802681" cy="372531"/>
              </a:xfrm>
              <a:prstGeom prst="chevron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6" name="Chevron 35">
                <a:extLst>
                  <a:ext uri="{FF2B5EF4-FFF2-40B4-BE49-F238E27FC236}">
                    <a16:creationId xmlns="" xmlns:a16="http://schemas.microsoft.com/office/drawing/2014/main" id="{37234D5A-0E04-334C-B860-F5EE5EF35530}"/>
                  </a:ext>
                </a:extLst>
              </p:cNvPr>
              <p:cNvSpPr/>
              <p:nvPr/>
            </p:nvSpPr>
            <p:spPr>
              <a:xfrm>
                <a:off x="6755618" y="6141155"/>
                <a:ext cx="1802681" cy="372531"/>
              </a:xfrm>
              <a:prstGeom prst="chevron">
                <a:avLst/>
              </a:prstGeom>
              <a:solidFill>
                <a:srgbClr val="0B69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7" name="Chevron 36">
                <a:extLst>
                  <a:ext uri="{FF2B5EF4-FFF2-40B4-BE49-F238E27FC236}">
                    <a16:creationId xmlns="" xmlns:a16="http://schemas.microsoft.com/office/drawing/2014/main" id="{F0B52BBB-BC45-7642-B0C8-B119E8FAF2A7}"/>
                  </a:ext>
                </a:extLst>
              </p:cNvPr>
              <p:cNvSpPr/>
              <p:nvPr/>
            </p:nvSpPr>
            <p:spPr>
              <a:xfrm>
                <a:off x="8453155" y="6141154"/>
                <a:ext cx="1802681" cy="372531"/>
              </a:xfrm>
              <a:prstGeom prst="chevron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8" name="Pentagon 37">
                <a:extLst>
                  <a:ext uri="{FF2B5EF4-FFF2-40B4-BE49-F238E27FC236}">
                    <a16:creationId xmlns="" xmlns:a16="http://schemas.microsoft.com/office/drawing/2014/main" id="{70627080-69DD-0146-AD08-C3DB3F920183}"/>
                  </a:ext>
                </a:extLst>
              </p:cNvPr>
              <p:cNvSpPr/>
              <p:nvPr/>
            </p:nvSpPr>
            <p:spPr>
              <a:xfrm>
                <a:off x="1663007" y="6140490"/>
                <a:ext cx="1792587" cy="350619"/>
              </a:xfrm>
              <a:prstGeom prst="homePlat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9" name="iṩliḑè">
                <a:extLst>
                  <a:ext uri="{FF2B5EF4-FFF2-40B4-BE49-F238E27FC236}">
                    <a16:creationId xmlns="" xmlns:a16="http://schemas.microsoft.com/office/drawing/2014/main" id="{E13F2F79-D720-224D-B72A-3AA4F41CB3AE}"/>
                  </a:ext>
                </a:extLst>
              </p:cNvPr>
              <p:cNvSpPr txBox="1"/>
              <p:nvPr/>
            </p:nvSpPr>
            <p:spPr>
              <a:xfrm>
                <a:off x="2662431" y="6094668"/>
                <a:ext cx="2037821" cy="365338"/>
              </a:xfrm>
              <a:prstGeom prst="rect">
                <a:avLst/>
              </a:prstGeom>
              <a:noFill/>
            </p:spPr>
            <p:txBody>
              <a:bodyPr wrap="none" lIns="90000" tIns="46800" rIns="90000" bIns="46800" anchor="b" anchorCtr="0">
                <a:normAutofit/>
              </a:bodyPr>
              <a:lstStyle/>
              <a:p>
                <a:pPr algn="r"/>
                <a:r>
                  <a:rPr lang="en-US" altLang="zh-CN" sz="1200" b="1" dirty="0">
                    <a:solidFill>
                      <a:schemeClr val="bg1"/>
                    </a:solidFill>
                  </a:rPr>
                  <a:t>2 Solution</a:t>
                </a:r>
              </a:p>
            </p:txBody>
          </p:sp>
          <p:sp>
            <p:nvSpPr>
              <p:cNvPr id="40" name="iṩliḑè">
                <a:extLst>
                  <a:ext uri="{FF2B5EF4-FFF2-40B4-BE49-F238E27FC236}">
                    <a16:creationId xmlns="" xmlns:a16="http://schemas.microsoft.com/office/drawing/2014/main" id="{79637A76-E5AB-494D-A014-D6875497D2C5}"/>
                  </a:ext>
                </a:extLst>
              </p:cNvPr>
              <p:cNvSpPr txBox="1"/>
              <p:nvPr/>
            </p:nvSpPr>
            <p:spPr>
              <a:xfrm>
                <a:off x="4770368" y="6083379"/>
                <a:ext cx="2037821" cy="365338"/>
              </a:xfrm>
              <a:prstGeom prst="rect">
                <a:avLst/>
              </a:prstGeom>
              <a:noFill/>
            </p:spPr>
            <p:txBody>
              <a:bodyPr wrap="none" lIns="90000" tIns="46800" rIns="90000" bIns="46800" anchor="b" anchorCtr="0">
                <a:normAutofit/>
              </a:bodyPr>
              <a:lstStyle/>
              <a:p>
                <a:pPr algn="r"/>
                <a:r>
                  <a:rPr lang="en-US" altLang="zh-CN" sz="1200" b="1" dirty="0">
                    <a:solidFill>
                      <a:schemeClr val="bg1"/>
                    </a:solidFill>
                  </a:rPr>
                  <a:t>3</a:t>
                </a:r>
                <a:r>
                  <a:rPr lang="en-US" altLang="zh-CN" sz="1100" b="1" dirty="0">
                    <a:solidFill>
                      <a:schemeClr val="bg1"/>
                    </a:solidFill>
                  </a:rPr>
                  <a:t> Model Construction</a:t>
                </a:r>
              </a:p>
            </p:txBody>
          </p:sp>
          <p:sp>
            <p:nvSpPr>
              <p:cNvPr id="57" name="iṩliḑè">
                <a:extLst>
                  <a:ext uri="{FF2B5EF4-FFF2-40B4-BE49-F238E27FC236}">
                    <a16:creationId xmlns="" xmlns:a16="http://schemas.microsoft.com/office/drawing/2014/main" id="{EB1596A5-834D-9948-A9E0-1A572711DB37}"/>
                  </a:ext>
                </a:extLst>
              </p:cNvPr>
              <p:cNvSpPr txBox="1"/>
              <p:nvPr/>
            </p:nvSpPr>
            <p:spPr>
              <a:xfrm>
                <a:off x="6225146" y="6081506"/>
                <a:ext cx="2241603" cy="365338"/>
              </a:xfrm>
              <a:prstGeom prst="rect">
                <a:avLst/>
              </a:prstGeom>
              <a:noFill/>
            </p:spPr>
            <p:txBody>
              <a:bodyPr wrap="none" lIns="90000" tIns="46800" rIns="90000" bIns="46800" anchor="b" anchorCtr="0">
                <a:normAutofit/>
              </a:bodyPr>
              <a:lstStyle/>
              <a:p>
                <a:pPr algn="r"/>
                <a:r>
                  <a:rPr lang="en-US" altLang="zh-CN" sz="1200" b="1" dirty="0">
                    <a:solidFill>
                      <a:schemeClr val="bg1"/>
                    </a:solidFill>
                  </a:rPr>
                  <a:t>4 </a:t>
                </a:r>
                <a:r>
                  <a:rPr lang="en-US" altLang="zh-CN" sz="1100" b="1" dirty="0">
                    <a:solidFill>
                      <a:schemeClr val="bg1"/>
                    </a:solidFill>
                  </a:rPr>
                  <a:t>Valuation Strategy</a:t>
                </a:r>
                <a:endParaRPr lang="en-US" altLang="zh-CN" sz="12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4" name="iṩliḑè">
                <a:extLst>
                  <a:ext uri="{FF2B5EF4-FFF2-40B4-BE49-F238E27FC236}">
                    <a16:creationId xmlns="" xmlns:a16="http://schemas.microsoft.com/office/drawing/2014/main" id="{1E1B5829-E8D9-CC47-98EE-EFC01D65F1CA}"/>
                  </a:ext>
                </a:extLst>
              </p:cNvPr>
              <p:cNvSpPr txBox="1"/>
              <p:nvPr/>
            </p:nvSpPr>
            <p:spPr>
              <a:xfrm>
                <a:off x="7975254" y="6094668"/>
                <a:ext cx="2241603" cy="365338"/>
              </a:xfrm>
              <a:prstGeom prst="rect">
                <a:avLst/>
              </a:prstGeom>
              <a:noFill/>
            </p:spPr>
            <p:txBody>
              <a:bodyPr wrap="none" lIns="90000" tIns="46800" rIns="90000" bIns="46800" anchor="b" anchorCtr="0">
                <a:normAutofit/>
              </a:bodyPr>
              <a:lstStyle/>
              <a:p>
                <a:pPr algn="r"/>
                <a:r>
                  <a:rPr lang="en-US" altLang="zh-CN" sz="1200" b="1" dirty="0">
                    <a:solidFill>
                      <a:schemeClr val="bg1"/>
                    </a:solidFill>
                  </a:rPr>
                  <a:t>5</a:t>
                </a:r>
                <a:r>
                  <a:rPr lang="en-US" altLang="zh-CN" sz="1100" b="1" dirty="0">
                    <a:solidFill>
                      <a:schemeClr val="bg1"/>
                    </a:solidFill>
                  </a:rPr>
                  <a:t> Sensitivity Analysis</a:t>
                </a:r>
                <a:endParaRPr lang="en-US" altLang="zh-CN" sz="1200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33" name="iṩliḑè">
              <a:extLst>
                <a:ext uri="{FF2B5EF4-FFF2-40B4-BE49-F238E27FC236}">
                  <a16:creationId xmlns="" xmlns:a16="http://schemas.microsoft.com/office/drawing/2014/main" id="{BB8862E0-DB23-C544-BB84-0589F88B2053}"/>
                </a:ext>
              </a:extLst>
            </p:cNvPr>
            <p:cNvSpPr txBox="1"/>
            <p:nvPr/>
          </p:nvSpPr>
          <p:spPr>
            <a:xfrm>
              <a:off x="1159997" y="6083379"/>
              <a:ext cx="2037821" cy="365338"/>
            </a:xfrm>
            <a:prstGeom prst="rect">
              <a:avLst/>
            </a:prstGeom>
            <a:noFill/>
          </p:spPr>
          <p:txBody>
            <a:bodyPr wrap="none" lIns="90000" tIns="46800" rIns="90000" bIns="46800" anchor="b" anchorCtr="0">
              <a:normAutofit/>
            </a:bodyPr>
            <a:lstStyle/>
            <a:p>
              <a:pPr algn="r"/>
              <a:r>
                <a:rPr lang="en-US" altLang="zh-CN" sz="1200" b="1" dirty="0">
                  <a:solidFill>
                    <a:schemeClr val="bg1"/>
                  </a:solidFill>
                </a:rPr>
                <a:t>1 </a:t>
              </a:r>
              <a:r>
                <a:rPr lang="en-US" altLang="zh-CN" sz="1100" b="1" dirty="0">
                  <a:solidFill>
                    <a:schemeClr val="bg1"/>
                  </a:solidFill>
                </a:rPr>
                <a:t>Client Objective</a:t>
              </a:r>
              <a:endParaRPr lang="en-US" altLang="zh-CN" sz="12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="" xmlns:a16="http://schemas.microsoft.com/office/drawing/2014/main" id="{AA1C39F0-C4A9-704A-856B-F8A867F255FC}"/>
              </a:ext>
            </a:extLst>
          </p:cNvPr>
          <p:cNvSpPr/>
          <p:nvPr/>
        </p:nvSpPr>
        <p:spPr>
          <a:xfrm>
            <a:off x="534458" y="1016705"/>
            <a:ext cx="49423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i="1" dirty="0"/>
              <a:t>Operating Policy based on Dynamic Threshold</a:t>
            </a:r>
            <a:endParaRPr lang="en-US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1" name="TextBox 230">
                <a:extLst>
                  <a:ext uri="{FF2B5EF4-FFF2-40B4-BE49-F238E27FC236}">
                    <a16:creationId xmlns="" xmlns:a16="http://schemas.microsoft.com/office/drawing/2014/main" id="{E7E75C5E-845F-2641-8024-F39CC0F153C0}"/>
                  </a:ext>
                </a:extLst>
              </p:cNvPr>
              <p:cNvSpPr txBox="1"/>
              <p:nvPr/>
            </p:nvSpPr>
            <p:spPr>
              <a:xfrm>
                <a:off x="7353182" y="1984068"/>
                <a:ext cx="4287759" cy="6987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400" dirty="0">
                    <a:solidFill>
                      <a:schemeClr val="tx1"/>
                    </a:solidFill>
                  </a:rPr>
                  <a:t>find 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4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𝑜𝑛</m:t>
                        </m:r>
                      </m:sup>
                    </m:sSubSup>
                  </m:oMath>
                </a14:m>
                <a:r>
                  <a:rPr lang="en-US" sz="1400" dirty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4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𝑜𝑛</m:t>
                        </m:r>
                      </m:sup>
                    </m:sSubSup>
                  </m:oMath>
                </a14:m>
                <a:r>
                  <a:rPr lang="en-US" sz="1400" dirty="0">
                    <a:solidFill>
                      <a:schemeClr val="tx1"/>
                    </a:solidFill>
                  </a:rPr>
                  <a:t>) pairs at each stage that can 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1400" dirty="0">
                    <a:solidFill>
                      <a:schemeClr val="tx1"/>
                    </a:solidFill>
                  </a:rPr>
                  <a:t>maximize the value of real option at t=0  </a:t>
                </a:r>
                <a:endParaRPr lang="en-US" sz="1400" dirty="0"/>
              </a:p>
            </p:txBody>
          </p:sp>
        </mc:Choice>
        <mc:Fallback xmlns="">
          <p:sp>
            <p:nvSpPr>
              <p:cNvPr id="231" name="TextBox 230">
                <a:extLst>
                  <a:ext uri="{FF2B5EF4-FFF2-40B4-BE49-F238E27FC236}">
                    <a16:creationId xmlns:a16="http://schemas.microsoft.com/office/drawing/2014/main" id="{E7E75C5E-845F-2641-8024-F39CC0F153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3182" y="1984068"/>
                <a:ext cx="4287759" cy="698717"/>
              </a:xfrm>
              <a:prstGeom prst="rect">
                <a:avLst/>
              </a:prstGeom>
              <a:blipFill>
                <a:blip r:embed="rId4"/>
                <a:stretch>
                  <a:fillRect l="-295" b="-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Down Arrow 20">
            <a:extLst>
              <a:ext uri="{FF2B5EF4-FFF2-40B4-BE49-F238E27FC236}">
                <a16:creationId xmlns="" xmlns:a16="http://schemas.microsoft.com/office/drawing/2014/main" id="{6A073986-7FF6-7440-83CB-67C48018CC68}"/>
              </a:ext>
            </a:extLst>
          </p:cNvPr>
          <p:cNvSpPr/>
          <p:nvPr/>
        </p:nvSpPr>
        <p:spPr>
          <a:xfrm>
            <a:off x="9307329" y="2923599"/>
            <a:ext cx="176852" cy="735485"/>
          </a:xfrm>
          <a:prstGeom prst="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TextBox 231">
            <a:extLst>
              <a:ext uri="{FF2B5EF4-FFF2-40B4-BE49-F238E27FC236}">
                <a16:creationId xmlns="" xmlns:a16="http://schemas.microsoft.com/office/drawing/2014/main" id="{28B5EAA1-B444-794A-9203-94D7EA5E4BED}"/>
              </a:ext>
            </a:extLst>
          </p:cNvPr>
          <p:cNvSpPr txBox="1"/>
          <p:nvPr/>
        </p:nvSpPr>
        <p:spPr>
          <a:xfrm>
            <a:off x="7340258" y="3829422"/>
            <a:ext cx="4287759" cy="456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solidFill>
                  <a:srgbClr val="2A9CA2"/>
                </a:solidFill>
              </a:rPr>
              <a:t>Multi-stage Stochastic Optimization</a:t>
            </a:r>
          </a:p>
        </p:txBody>
      </p:sp>
      <p:grpSp>
        <p:nvGrpSpPr>
          <p:cNvPr id="233" name="Group 232">
            <a:extLst>
              <a:ext uri="{FF2B5EF4-FFF2-40B4-BE49-F238E27FC236}">
                <a16:creationId xmlns="" xmlns:a16="http://schemas.microsoft.com/office/drawing/2014/main" id="{2358894C-BB0A-7C4E-B00F-168A1B249E0C}"/>
              </a:ext>
            </a:extLst>
          </p:cNvPr>
          <p:cNvGrpSpPr/>
          <p:nvPr/>
        </p:nvGrpSpPr>
        <p:grpSpPr>
          <a:xfrm>
            <a:off x="-864021" y="2120717"/>
            <a:ext cx="7632028" cy="2364257"/>
            <a:chOff x="-860148" y="1962211"/>
            <a:chExt cx="8350732" cy="2804788"/>
          </a:xfrm>
        </p:grpSpPr>
        <p:sp>
          <p:nvSpPr>
            <p:cNvPr id="234" name="TextBox 233">
              <a:extLst>
                <a:ext uri="{FF2B5EF4-FFF2-40B4-BE49-F238E27FC236}">
                  <a16:creationId xmlns="" xmlns:a16="http://schemas.microsoft.com/office/drawing/2014/main" id="{9DCADD49-5B1F-A648-B1A0-B5FAE4440FB8}"/>
                </a:ext>
              </a:extLst>
            </p:cNvPr>
            <p:cNvSpPr txBox="1"/>
            <p:nvPr/>
          </p:nvSpPr>
          <p:spPr>
            <a:xfrm>
              <a:off x="6751371" y="3364606"/>
              <a:ext cx="739213" cy="32861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  T</a:t>
              </a:r>
            </a:p>
          </p:txBody>
        </p:sp>
        <p:grpSp>
          <p:nvGrpSpPr>
            <p:cNvPr id="235" name="Group 234">
              <a:extLst>
                <a:ext uri="{FF2B5EF4-FFF2-40B4-BE49-F238E27FC236}">
                  <a16:creationId xmlns="" xmlns:a16="http://schemas.microsoft.com/office/drawing/2014/main" id="{50243BF3-0367-4143-BD4C-3A534D13EC91}"/>
                </a:ext>
              </a:extLst>
            </p:cNvPr>
            <p:cNvGrpSpPr/>
            <p:nvPr/>
          </p:nvGrpSpPr>
          <p:grpSpPr>
            <a:xfrm>
              <a:off x="-860148" y="1962211"/>
              <a:ext cx="8108993" cy="2804788"/>
              <a:chOff x="-744481" y="1998558"/>
              <a:chExt cx="8108993" cy="280478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6" name="iṩliḑè">
                    <a:extLst>
                      <a:ext uri="{FF2B5EF4-FFF2-40B4-BE49-F238E27FC236}">
                        <a16:creationId xmlns="" xmlns:a16="http://schemas.microsoft.com/office/drawing/2014/main" id="{11C6551C-D475-7B4F-9C51-D1F927DA50F7}"/>
                      </a:ext>
                    </a:extLst>
                  </p:cNvPr>
                  <p:cNvSpPr txBox="1"/>
                  <p:nvPr/>
                </p:nvSpPr>
                <p:spPr>
                  <a:xfrm>
                    <a:off x="1762314" y="2039735"/>
                    <a:ext cx="1604751" cy="365338"/>
                  </a:xfrm>
                  <a:prstGeom prst="rect">
                    <a:avLst/>
                  </a:prstGeom>
                  <a:noFill/>
                </p:spPr>
                <p:txBody>
                  <a:bodyPr wrap="none" lIns="90000" tIns="46800" rIns="90000" bIns="46800" anchor="b" anchorCtr="0">
                    <a:norm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altLang="zh-CN" sz="1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  <m:d>
                          <m:dPr>
                            <m:ctrlPr>
                              <a:rPr lang="en-US" altLang="zh-CN" sz="1400" b="1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4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𝒕</m:t>
                            </m:r>
                          </m:e>
                        </m:d>
                      </m:oMath>
                    </a14:m>
                    <a:r>
                      <a:rPr lang="en-US" altLang="zh-CN" sz="1400" b="1" dirty="0">
                        <a:solidFill>
                          <a:schemeClr val="bg1"/>
                        </a:solidFill>
                      </a:rPr>
                      <a:t> for Power</a:t>
                    </a:r>
                  </a:p>
                </p:txBody>
              </p:sp>
            </mc:Choice>
            <mc:Fallback xmlns="">
              <p:sp>
                <p:nvSpPr>
                  <p:cNvPr id="236" name="iṩliḑè">
                    <a:extLst>
                      <a:ext uri="{FF2B5EF4-FFF2-40B4-BE49-F238E27FC236}">
                        <a16:creationId xmlns:a16="http://schemas.microsoft.com/office/drawing/2014/main" id="{11C6551C-D475-7B4F-9C51-D1F927DA50F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62314" y="2039735"/>
                    <a:ext cx="1604751" cy="365338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t="-4000" b="-20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37" name="Straight Connector 236">
                <a:extLst>
                  <a:ext uri="{FF2B5EF4-FFF2-40B4-BE49-F238E27FC236}">
                    <a16:creationId xmlns="" xmlns:a16="http://schemas.microsoft.com/office/drawing/2014/main" id="{C2B67D3F-238E-8342-AC37-B7959413F3F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98489" y="3335186"/>
                <a:ext cx="538871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Straight Connector 237">
                <a:extLst>
                  <a:ext uri="{FF2B5EF4-FFF2-40B4-BE49-F238E27FC236}">
                    <a16:creationId xmlns="" xmlns:a16="http://schemas.microsoft.com/office/drawing/2014/main" id="{F7993C47-8C87-CA47-94AA-E0620760B83B}"/>
                  </a:ext>
                </a:extLst>
              </p:cNvPr>
              <p:cNvCxnSpPr/>
              <p:nvPr/>
            </p:nvCxnSpPr>
            <p:spPr>
              <a:xfrm>
                <a:off x="1698489" y="3226330"/>
                <a:ext cx="0" cy="108857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Straight Connector 238">
                <a:extLst>
                  <a:ext uri="{FF2B5EF4-FFF2-40B4-BE49-F238E27FC236}">
                    <a16:creationId xmlns="" xmlns:a16="http://schemas.microsoft.com/office/drawing/2014/main" id="{9EF8EF9F-BF02-2E4B-B6AD-8156CA940A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71378" y="3226330"/>
                <a:ext cx="0" cy="108857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Straight Connector 239">
                <a:extLst>
                  <a:ext uri="{FF2B5EF4-FFF2-40B4-BE49-F238E27FC236}">
                    <a16:creationId xmlns="" xmlns:a16="http://schemas.microsoft.com/office/drawing/2014/main" id="{638946CA-DAC6-504F-BDBE-9635379BF3B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57924" y="3226331"/>
                <a:ext cx="0" cy="108857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Straight Connector 240">
                <a:extLst>
                  <a:ext uri="{FF2B5EF4-FFF2-40B4-BE49-F238E27FC236}">
                    <a16:creationId xmlns="" xmlns:a16="http://schemas.microsoft.com/office/drawing/2014/main" id="{03A39886-6EA5-224E-BFC2-FB16733E569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19922" y="3226329"/>
                <a:ext cx="0" cy="108857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Straight Connector 241">
                <a:extLst>
                  <a:ext uri="{FF2B5EF4-FFF2-40B4-BE49-F238E27FC236}">
                    <a16:creationId xmlns="" xmlns:a16="http://schemas.microsoft.com/office/drawing/2014/main" id="{8149AB7C-3325-CA48-B4CB-FD700CC2093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49267" y="3226329"/>
                <a:ext cx="0" cy="108857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Straight Connector 242">
                <a:extLst>
                  <a:ext uri="{FF2B5EF4-FFF2-40B4-BE49-F238E27FC236}">
                    <a16:creationId xmlns="" xmlns:a16="http://schemas.microsoft.com/office/drawing/2014/main" id="{EB6E0834-6637-0043-81C4-AC5C27AB1A1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01125" y="3226331"/>
                <a:ext cx="0" cy="108857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4" name="TextBox 243">
                <a:extLst>
                  <a:ext uri="{FF2B5EF4-FFF2-40B4-BE49-F238E27FC236}">
                    <a16:creationId xmlns="" xmlns:a16="http://schemas.microsoft.com/office/drawing/2014/main" id="{19B364C0-86FB-A94D-9F88-EB1DE396E422}"/>
                  </a:ext>
                </a:extLst>
              </p:cNvPr>
              <p:cNvSpPr txBox="1"/>
              <p:nvPr/>
            </p:nvSpPr>
            <p:spPr>
              <a:xfrm>
                <a:off x="2904935" y="3082732"/>
                <a:ext cx="357188" cy="40163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ln>
                      <a:solidFill>
                        <a:sysClr val="windowText" lastClr="000000"/>
                      </a:solidFill>
                    </a:ln>
                    <a:solidFill>
                      <a:srgbClr val="0B69DF"/>
                    </a:solidFill>
                  </a:rPr>
                  <a:t>…</a:t>
                </a:r>
              </a:p>
            </p:txBody>
          </p:sp>
          <p:sp>
            <p:nvSpPr>
              <p:cNvPr id="245" name="TextBox 244">
                <a:extLst>
                  <a:ext uri="{FF2B5EF4-FFF2-40B4-BE49-F238E27FC236}">
                    <a16:creationId xmlns="" xmlns:a16="http://schemas.microsoft.com/office/drawing/2014/main" id="{ACEE8A43-7931-3443-B807-C180F64B8321}"/>
                  </a:ext>
                </a:extLst>
              </p:cNvPr>
              <p:cNvSpPr txBox="1"/>
              <p:nvPr/>
            </p:nvSpPr>
            <p:spPr>
              <a:xfrm>
                <a:off x="5596602" y="3082732"/>
                <a:ext cx="357188" cy="40163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ln>
                      <a:solidFill>
                        <a:sysClr val="windowText" lastClr="000000"/>
                      </a:solidFill>
                    </a:ln>
                    <a:solidFill>
                      <a:srgbClr val="0B69DF"/>
                    </a:solidFill>
                  </a:rPr>
                  <a:t>…</a:t>
                </a:r>
              </a:p>
            </p:txBody>
          </p:sp>
          <p:sp>
            <p:nvSpPr>
              <p:cNvPr id="246" name="TextBox 245">
                <a:extLst>
                  <a:ext uri="{FF2B5EF4-FFF2-40B4-BE49-F238E27FC236}">
                    <a16:creationId xmlns="" xmlns:a16="http://schemas.microsoft.com/office/drawing/2014/main" id="{9B69015E-C8D3-7748-982B-F660FDEC37F0}"/>
                  </a:ext>
                </a:extLst>
              </p:cNvPr>
              <p:cNvSpPr txBox="1"/>
              <p:nvPr/>
            </p:nvSpPr>
            <p:spPr>
              <a:xfrm>
                <a:off x="1578409" y="3396437"/>
                <a:ext cx="357188" cy="32861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0</a:t>
                </a:r>
              </a:p>
            </p:txBody>
          </p:sp>
          <p:sp>
            <p:nvSpPr>
              <p:cNvPr id="247" name="TextBox 246">
                <a:extLst>
                  <a:ext uri="{FF2B5EF4-FFF2-40B4-BE49-F238E27FC236}">
                    <a16:creationId xmlns="" xmlns:a16="http://schemas.microsoft.com/office/drawing/2014/main" id="{72591B15-2541-784E-8378-C08FDD1F0E27}"/>
                  </a:ext>
                </a:extLst>
              </p:cNvPr>
              <p:cNvSpPr txBox="1"/>
              <p:nvPr/>
            </p:nvSpPr>
            <p:spPr>
              <a:xfrm>
                <a:off x="2343387" y="3396924"/>
                <a:ext cx="357188" cy="32861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1</a:t>
                </a:r>
              </a:p>
            </p:txBody>
          </p:sp>
          <p:sp>
            <p:nvSpPr>
              <p:cNvPr id="248" name="TextBox 247">
                <a:extLst>
                  <a:ext uri="{FF2B5EF4-FFF2-40B4-BE49-F238E27FC236}">
                    <a16:creationId xmlns="" xmlns:a16="http://schemas.microsoft.com/office/drawing/2014/main" id="{E8504263-1DB5-964D-9A88-4EB8F17BF192}"/>
                  </a:ext>
                </a:extLst>
              </p:cNvPr>
              <p:cNvSpPr txBox="1"/>
              <p:nvPr/>
            </p:nvSpPr>
            <p:spPr>
              <a:xfrm>
                <a:off x="3492248" y="3396437"/>
                <a:ext cx="739213" cy="32861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t-1</a:t>
                </a:r>
              </a:p>
            </p:txBody>
          </p:sp>
          <p:sp>
            <p:nvSpPr>
              <p:cNvPr id="249" name="TextBox 248">
                <a:extLst>
                  <a:ext uri="{FF2B5EF4-FFF2-40B4-BE49-F238E27FC236}">
                    <a16:creationId xmlns="" xmlns:a16="http://schemas.microsoft.com/office/drawing/2014/main" id="{D6811071-2CCC-BF46-AE53-526B5D645292}"/>
                  </a:ext>
                </a:extLst>
              </p:cNvPr>
              <p:cNvSpPr txBox="1"/>
              <p:nvPr/>
            </p:nvSpPr>
            <p:spPr>
              <a:xfrm>
                <a:off x="4223613" y="3386036"/>
                <a:ext cx="739213" cy="32861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  t</a:t>
                </a:r>
              </a:p>
            </p:txBody>
          </p:sp>
          <p:sp>
            <p:nvSpPr>
              <p:cNvPr id="250" name="TextBox 249">
                <a:extLst>
                  <a:ext uri="{FF2B5EF4-FFF2-40B4-BE49-F238E27FC236}">
                    <a16:creationId xmlns="" xmlns:a16="http://schemas.microsoft.com/office/drawing/2014/main" id="{3F0D4E22-CC31-2A47-ADDC-AA6AB8A54686}"/>
                  </a:ext>
                </a:extLst>
              </p:cNvPr>
              <p:cNvSpPr txBox="1"/>
              <p:nvPr/>
            </p:nvSpPr>
            <p:spPr>
              <a:xfrm>
                <a:off x="4899780" y="3386036"/>
                <a:ext cx="739213" cy="32861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  t+1</a:t>
                </a:r>
              </a:p>
            </p:txBody>
          </p:sp>
          <p:sp>
            <p:nvSpPr>
              <p:cNvPr id="251" name="TextBox 250">
                <a:extLst>
                  <a:ext uri="{FF2B5EF4-FFF2-40B4-BE49-F238E27FC236}">
                    <a16:creationId xmlns="" xmlns:a16="http://schemas.microsoft.com/office/drawing/2014/main" id="{DE615AAF-38B5-BD4E-88DB-50DAF2AED2F5}"/>
                  </a:ext>
                </a:extLst>
              </p:cNvPr>
              <p:cNvSpPr txBox="1"/>
              <p:nvPr/>
            </p:nvSpPr>
            <p:spPr>
              <a:xfrm>
                <a:off x="6086131" y="3386036"/>
                <a:ext cx="739213" cy="32861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  T-1</a:t>
                </a:r>
              </a:p>
            </p:txBody>
          </p:sp>
          <p:grpSp>
            <p:nvGrpSpPr>
              <p:cNvPr id="252" name="Group 251">
                <a:extLst>
                  <a:ext uri="{FF2B5EF4-FFF2-40B4-BE49-F238E27FC236}">
                    <a16:creationId xmlns="" xmlns:a16="http://schemas.microsoft.com/office/drawing/2014/main" id="{EDC65BD1-63CF-4A46-B6BB-08063D6282DA}"/>
                  </a:ext>
                </a:extLst>
              </p:cNvPr>
              <p:cNvGrpSpPr/>
              <p:nvPr/>
            </p:nvGrpSpPr>
            <p:grpSpPr>
              <a:xfrm>
                <a:off x="1460141" y="3656027"/>
                <a:ext cx="555171" cy="1119606"/>
                <a:chOff x="6069918" y="3103124"/>
                <a:chExt cx="555171" cy="1119606"/>
              </a:xfrm>
            </p:grpSpPr>
            <p:sp>
              <p:nvSpPr>
                <p:cNvPr id="289" name="Rectangle 288">
                  <a:extLst>
                    <a:ext uri="{FF2B5EF4-FFF2-40B4-BE49-F238E27FC236}">
                      <a16:creationId xmlns="" xmlns:a16="http://schemas.microsoft.com/office/drawing/2014/main" id="{EEAC02EE-FEFB-6049-8A7C-B177476AE629}"/>
                    </a:ext>
                  </a:extLst>
                </p:cNvPr>
                <p:cNvSpPr/>
                <p:nvPr/>
              </p:nvSpPr>
              <p:spPr>
                <a:xfrm>
                  <a:off x="6113612" y="3161702"/>
                  <a:ext cx="457160" cy="1061028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90" name="TextBox 289">
                      <a:extLst>
                        <a:ext uri="{FF2B5EF4-FFF2-40B4-BE49-F238E27FC236}">
                          <a16:creationId xmlns="" xmlns:a16="http://schemas.microsoft.com/office/drawing/2014/main" id="{ABD99306-468C-F142-8DC4-7D25BC9BC18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069918" y="3103124"/>
                      <a:ext cx="555171" cy="109537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>
                        <a:lnSpc>
                          <a:spcPct val="150000"/>
                        </a:lnSpc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120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1200" dirty="0"/>
                    </a:p>
                    <a:p>
                      <a:pPr>
                        <a:lnSpc>
                          <a:spcPct val="150000"/>
                        </a:lnSpc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1200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1200" dirty="0"/>
                    </a:p>
                    <a:p>
                      <a:pPr>
                        <a:lnSpc>
                          <a:spcPct val="150000"/>
                        </a:lnSpc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1200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1200" dirty="0"/>
                    </a:p>
                  </p:txBody>
                </p:sp>
              </mc:Choice>
              <mc:Fallback xmlns="">
                <p:sp>
                  <p:nvSpPr>
                    <p:cNvPr id="290" name="TextBox 289">
                      <a:extLst>
                        <a:ext uri="{FF2B5EF4-FFF2-40B4-BE49-F238E27FC236}">
                          <a16:creationId xmlns:a16="http://schemas.microsoft.com/office/drawing/2014/main" id="{ABD99306-468C-F142-8DC4-7D25BC9BC18A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069918" y="3103124"/>
                      <a:ext cx="555171" cy="1095374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253" name="iṩliḑè">
                <a:extLst>
                  <a:ext uri="{FF2B5EF4-FFF2-40B4-BE49-F238E27FC236}">
                    <a16:creationId xmlns="" xmlns:a16="http://schemas.microsoft.com/office/drawing/2014/main" id="{29659991-53B9-124A-9FDA-A5C23ACC19DD}"/>
                  </a:ext>
                </a:extLst>
              </p:cNvPr>
              <p:cNvSpPr txBox="1"/>
              <p:nvPr/>
            </p:nvSpPr>
            <p:spPr>
              <a:xfrm>
                <a:off x="-744481" y="3997552"/>
                <a:ext cx="2037821" cy="365338"/>
              </a:xfrm>
              <a:prstGeom prst="rect">
                <a:avLst/>
              </a:prstGeom>
              <a:noFill/>
            </p:spPr>
            <p:txBody>
              <a:bodyPr wrap="none" lIns="90000" tIns="46800" rIns="90000" bIns="46800" anchor="b" anchorCtr="0">
                <a:normAutofit/>
              </a:bodyPr>
              <a:lstStyle/>
              <a:p>
                <a:pPr algn="r"/>
                <a:r>
                  <a:rPr lang="en-US" altLang="zh-CN" sz="1200" b="1" dirty="0">
                    <a:solidFill>
                      <a:srgbClr val="0B69DF"/>
                    </a:solidFill>
                  </a:rPr>
                  <a:t>State</a:t>
                </a:r>
                <a:endParaRPr lang="en-US" altLang="zh-CN" sz="1400" b="1" dirty="0">
                  <a:solidFill>
                    <a:srgbClr val="0B69DF"/>
                  </a:solidFill>
                </a:endParaRPr>
              </a:p>
            </p:txBody>
          </p:sp>
          <p:sp>
            <p:nvSpPr>
              <p:cNvPr id="254" name="iṩliḑè">
                <a:extLst>
                  <a:ext uri="{FF2B5EF4-FFF2-40B4-BE49-F238E27FC236}">
                    <a16:creationId xmlns="" xmlns:a16="http://schemas.microsoft.com/office/drawing/2014/main" id="{1E3D5C13-01C1-9F43-8382-6C706D62BDBE}"/>
                  </a:ext>
                </a:extLst>
              </p:cNvPr>
              <p:cNvSpPr txBox="1"/>
              <p:nvPr/>
            </p:nvSpPr>
            <p:spPr>
              <a:xfrm>
                <a:off x="-657395" y="2376592"/>
                <a:ext cx="2037821" cy="365338"/>
              </a:xfrm>
              <a:prstGeom prst="rect">
                <a:avLst/>
              </a:prstGeom>
              <a:noFill/>
            </p:spPr>
            <p:txBody>
              <a:bodyPr wrap="none" lIns="90000" tIns="46800" rIns="90000" bIns="46800" anchor="b" anchorCtr="0">
                <a:normAutofit/>
              </a:bodyPr>
              <a:lstStyle/>
              <a:p>
                <a:pPr algn="r"/>
                <a:r>
                  <a:rPr lang="en-US" altLang="zh-CN" sz="1200" b="1" dirty="0">
                    <a:solidFill>
                      <a:srgbClr val="0B69DF"/>
                    </a:solidFill>
                  </a:rPr>
                  <a:t>Action</a:t>
                </a:r>
                <a:endParaRPr lang="en-US" altLang="zh-CN" sz="1400" b="1" dirty="0">
                  <a:solidFill>
                    <a:srgbClr val="0B69DF"/>
                  </a:solidFill>
                </a:endParaRPr>
              </a:p>
            </p:txBody>
          </p:sp>
          <p:grpSp>
            <p:nvGrpSpPr>
              <p:cNvPr id="255" name="Group 254">
                <a:extLst>
                  <a:ext uri="{FF2B5EF4-FFF2-40B4-BE49-F238E27FC236}">
                    <a16:creationId xmlns="" xmlns:a16="http://schemas.microsoft.com/office/drawing/2014/main" id="{956B4CE8-AA61-EB48-80FD-A53609A58DE0}"/>
                  </a:ext>
                </a:extLst>
              </p:cNvPr>
              <p:cNvGrpSpPr/>
              <p:nvPr/>
            </p:nvGrpSpPr>
            <p:grpSpPr>
              <a:xfrm>
                <a:off x="1479417" y="2059814"/>
                <a:ext cx="555171" cy="1133637"/>
                <a:chOff x="6089194" y="1506911"/>
                <a:chExt cx="555171" cy="1133637"/>
              </a:xfrm>
            </p:grpSpPr>
            <p:sp>
              <p:nvSpPr>
                <p:cNvPr id="287" name="Rectangle 286">
                  <a:extLst>
                    <a:ext uri="{FF2B5EF4-FFF2-40B4-BE49-F238E27FC236}">
                      <a16:creationId xmlns="" xmlns:a16="http://schemas.microsoft.com/office/drawing/2014/main" id="{28220C77-38C2-664D-8554-E98A19BD313F}"/>
                    </a:ext>
                  </a:extLst>
                </p:cNvPr>
                <p:cNvSpPr/>
                <p:nvPr/>
              </p:nvSpPr>
              <p:spPr>
                <a:xfrm>
                  <a:off x="6113612" y="1506911"/>
                  <a:ext cx="459831" cy="1101546"/>
                </a:xfrm>
                <a:prstGeom prst="rect">
                  <a:avLst/>
                </a:prstGeom>
                <a:solidFill>
                  <a:schemeClr val="bg2">
                    <a:lumMod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88" name="TextBox 287">
                      <a:extLst>
                        <a:ext uri="{FF2B5EF4-FFF2-40B4-BE49-F238E27FC236}">
                          <a16:creationId xmlns="" xmlns:a16="http://schemas.microsoft.com/office/drawing/2014/main" id="{28B7CAE6-0BAC-8C45-AF99-B6B102AA43B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089194" y="1506912"/>
                      <a:ext cx="555171" cy="1133636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>
                        <a:lnSpc>
                          <a:spcPct val="150000"/>
                        </a:lnSpc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lang="en-US" sz="1200" i="1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US" sz="1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  <m:sup>
                                <m:r>
                                  <a:rPr lang="en-US" sz="1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𝑜𝑛</m:t>
                                </m:r>
                              </m:sup>
                            </m:sSubSup>
                          </m:oMath>
                        </m:oMathPara>
                      </a14:m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lang="en-US" sz="11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1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US" sz="11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  <m:sup>
                                <m:r>
                                  <a:rPr lang="en-US" sz="11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𝑜</m:t>
                                </m:r>
                                <m:r>
                                  <a:rPr lang="en-US" sz="11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𝑓𝑓</m:t>
                                </m:r>
                              </m:sup>
                            </m:sSubSup>
                          </m:oMath>
                        </m:oMathPara>
                      </a14:m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12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1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288" name="TextBox 287">
                      <a:extLst>
                        <a:ext uri="{FF2B5EF4-FFF2-40B4-BE49-F238E27FC236}">
                          <a16:creationId xmlns:a16="http://schemas.microsoft.com/office/drawing/2014/main" id="{28B7CAE6-0BAC-8C45-AF99-B6B102AA43BE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089194" y="1506912"/>
                      <a:ext cx="555171" cy="1133636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256" name="Group 255">
                <a:extLst>
                  <a:ext uri="{FF2B5EF4-FFF2-40B4-BE49-F238E27FC236}">
                    <a16:creationId xmlns="" xmlns:a16="http://schemas.microsoft.com/office/drawing/2014/main" id="{6D525BAE-A0CD-BE44-9DE6-2FE6F2820F5A}"/>
                  </a:ext>
                </a:extLst>
              </p:cNvPr>
              <p:cNvGrpSpPr/>
              <p:nvPr/>
            </p:nvGrpSpPr>
            <p:grpSpPr>
              <a:xfrm>
                <a:off x="2215222" y="2048757"/>
                <a:ext cx="555171" cy="1131431"/>
                <a:chOff x="6089194" y="1506911"/>
                <a:chExt cx="555171" cy="1131431"/>
              </a:xfrm>
            </p:grpSpPr>
            <p:sp>
              <p:nvSpPr>
                <p:cNvPr id="285" name="Rectangle 284">
                  <a:extLst>
                    <a:ext uri="{FF2B5EF4-FFF2-40B4-BE49-F238E27FC236}">
                      <a16:creationId xmlns="" xmlns:a16="http://schemas.microsoft.com/office/drawing/2014/main" id="{B3950A85-7323-2247-996D-93AE909F71C3}"/>
                    </a:ext>
                  </a:extLst>
                </p:cNvPr>
                <p:cNvSpPr/>
                <p:nvPr/>
              </p:nvSpPr>
              <p:spPr>
                <a:xfrm>
                  <a:off x="6113612" y="1506911"/>
                  <a:ext cx="459831" cy="1101546"/>
                </a:xfrm>
                <a:prstGeom prst="rect">
                  <a:avLst/>
                </a:prstGeom>
                <a:solidFill>
                  <a:schemeClr val="bg2">
                    <a:lumMod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86" name="TextBox 285">
                      <a:extLst>
                        <a:ext uri="{FF2B5EF4-FFF2-40B4-BE49-F238E27FC236}">
                          <a16:creationId xmlns="" xmlns:a16="http://schemas.microsoft.com/office/drawing/2014/main" id="{BF0E6FA2-EA3A-6241-91BC-C43728FBA4A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089194" y="1506912"/>
                      <a:ext cx="555171" cy="113143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>
                        <a:lnSpc>
                          <a:spcPct val="150000"/>
                        </a:lnSpc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lang="en-US" sz="1200" i="1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US" sz="1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sz="1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𝑜𝑛</m:t>
                                </m:r>
                              </m:sup>
                            </m:sSubSup>
                          </m:oMath>
                        </m:oMathPara>
                      </a14:m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lang="en-US" sz="11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1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US" sz="11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sz="11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𝑜</m:t>
                                </m:r>
                                <m:r>
                                  <a:rPr lang="en-US" sz="11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𝑓𝑓</m:t>
                                </m:r>
                              </m:sup>
                            </m:sSubSup>
                          </m:oMath>
                        </m:oMathPara>
                      </a14:m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12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1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286" name="TextBox 285">
                      <a:extLst>
                        <a:ext uri="{FF2B5EF4-FFF2-40B4-BE49-F238E27FC236}">
                          <a16:creationId xmlns:a16="http://schemas.microsoft.com/office/drawing/2014/main" id="{BF0E6FA2-EA3A-6241-91BC-C43728FBA4AD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089194" y="1506912"/>
                      <a:ext cx="555171" cy="1131430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257" name="Group 256">
                <a:extLst>
                  <a:ext uri="{FF2B5EF4-FFF2-40B4-BE49-F238E27FC236}">
                    <a16:creationId xmlns="" xmlns:a16="http://schemas.microsoft.com/office/drawing/2014/main" id="{565595D4-B79B-B84B-96F1-86B041119432}"/>
                  </a:ext>
                </a:extLst>
              </p:cNvPr>
              <p:cNvGrpSpPr/>
              <p:nvPr/>
            </p:nvGrpSpPr>
            <p:grpSpPr>
              <a:xfrm>
                <a:off x="2203992" y="3655027"/>
                <a:ext cx="555171" cy="1119606"/>
                <a:chOff x="6069918" y="3103124"/>
                <a:chExt cx="555171" cy="1119606"/>
              </a:xfrm>
            </p:grpSpPr>
            <p:sp>
              <p:nvSpPr>
                <p:cNvPr id="283" name="Rectangle 282">
                  <a:extLst>
                    <a:ext uri="{FF2B5EF4-FFF2-40B4-BE49-F238E27FC236}">
                      <a16:creationId xmlns="" xmlns:a16="http://schemas.microsoft.com/office/drawing/2014/main" id="{B432C459-481E-BE49-AAB8-D7314C34BB62}"/>
                    </a:ext>
                  </a:extLst>
                </p:cNvPr>
                <p:cNvSpPr/>
                <p:nvPr/>
              </p:nvSpPr>
              <p:spPr>
                <a:xfrm>
                  <a:off x="6113612" y="3161702"/>
                  <a:ext cx="457160" cy="1061028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84" name="TextBox 283">
                      <a:extLst>
                        <a:ext uri="{FF2B5EF4-FFF2-40B4-BE49-F238E27FC236}">
                          <a16:creationId xmlns="" xmlns:a16="http://schemas.microsoft.com/office/drawing/2014/main" id="{D07CBDDC-EBBC-594B-8F0C-79D72EE0207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069918" y="3103124"/>
                      <a:ext cx="555171" cy="109537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>
                        <a:lnSpc>
                          <a:spcPct val="150000"/>
                        </a:lnSpc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120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1200" dirty="0"/>
                    </a:p>
                    <a:p>
                      <a:pPr>
                        <a:lnSpc>
                          <a:spcPct val="150000"/>
                        </a:lnSpc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1200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1200" dirty="0"/>
                    </a:p>
                    <a:p>
                      <a:pPr>
                        <a:lnSpc>
                          <a:spcPct val="150000"/>
                        </a:lnSpc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120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1200" dirty="0"/>
                    </a:p>
                  </p:txBody>
                </p:sp>
              </mc:Choice>
              <mc:Fallback xmlns="">
                <p:sp>
                  <p:nvSpPr>
                    <p:cNvPr id="284" name="TextBox 283">
                      <a:extLst>
                        <a:ext uri="{FF2B5EF4-FFF2-40B4-BE49-F238E27FC236}">
                          <a16:creationId xmlns:a16="http://schemas.microsoft.com/office/drawing/2014/main" id="{D07CBDDC-EBBC-594B-8F0C-79D72EE02075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069918" y="3103124"/>
                      <a:ext cx="555171" cy="1095374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258" name="Group 257">
                <a:extLst>
                  <a:ext uri="{FF2B5EF4-FFF2-40B4-BE49-F238E27FC236}">
                    <a16:creationId xmlns="" xmlns:a16="http://schemas.microsoft.com/office/drawing/2014/main" id="{C52FD960-C454-B84A-896B-820450EBA66C}"/>
                  </a:ext>
                </a:extLst>
              </p:cNvPr>
              <p:cNvGrpSpPr/>
              <p:nvPr/>
            </p:nvGrpSpPr>
            <p:grpSpPr>
              <a:xfrm>
                <a:off x="4175506" y="2010890"/>
                <a:ext cx="555171" cy="1131431"/>
                <a:chOff x="6089194" y="1506911"/>
                <a:chExt cx="555171" cy="1131431"/>
              </a:xfrm>
            </p:grpSpPr>
            <p:sp>
              <p:nvSpPr>
                <p:cNvPr id="281" name="Rectangle 280">
                  <a:extLst>
                    <a:ext uri="{FF2B5EF4-FFF2-40B4-BE49-F238E27FC236}">
                      <a16:creationId xmlns="" xmlns:a16="http://schemas.microsoft.com/office/drawing/2014/main" id="{3E0FAE2A-8FE2-4F4D-B732-92E395BD9F93}"/>
                    </a:ext>
                  </a:extLst>
                </p:cNvPr>
                <p:cNvSpPr/>
                <p:nvPr/>
              </p:nvSpPr>
              <p:spPr>
                <a:xfrm>
                  <a:off x="6113612" y="1506911"/>
                  <a:ext cx="459831" cy="1101546"/>
                </a:xfrm>
                <a:prstGeom prst="rect">
                  <a:avLst/>
                </a:prstGeom>
                <a:solidFill>
                  <a:schemeClr val="bg2">
                    <a:lumMod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82" name="TextBox 281">
                      <a:extLst>
                        <a:ext uri="{FF2B5EF4-FFF2-40B4-BE49-F238E27FC236}">
                          <a16:creationId xmlns="" xmlns:a16="http://schemas.microsoft.com/office/drawing/2014/main" id="{6BE48B09-B209-5E4E-9C50-AE27004A322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089194" y="1506912"/>
                      <a:ext cx="555171" cy="113143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>
                        <a:lnSpc>
                          <a:spcPct val="150000"/>
                        </a:lnSpc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lang="en-US" sz="1200" i="1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US" sz="1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  <m:sup>
                                <m:r>
                                  <a:rPr lang="en-US" sz="1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𝑜𝑛</m:t>
                                </m:r>
                              </m:sup>
                            </m:sSubSup>
                          </m:oMath>
                        </m:oMathPara>
                      </a14:m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lang="en-US" sz="11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1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US" sz="11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  <m:sup>
                                <m:r>
                                  <a:rPr lang="en-US" sz="11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𝑜</m:t>
                                </m:r>
                                <m:r>
                                  <a:rPr lang="en-US" sz="11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𝑓𝑓</m:t>
                                </m:r>
                              </m:sup>
                            </m:sSubSup>
                          </m:oMath>
                        </m:oMathPara>
                      </a14:m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1200" i="1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1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282" name="TextBox 281">
                      <a:extLst>
                        <a:ext uri="{FF2B5EF4-FFF2-40B4-BE49-F238E27FC236}">
                          <a16:creationId xmlns:a16="http://schemas.microsoft.com/office/drawing/2014/main" id="{6BE48B09-B209-5E4E-9C50-AE27004A3225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089194" y="1506912"/>
                      <a:ext cx="555171" cy="1131430"/>
                    </a:xfrm>
                    <a:prstGeom prst="rect">
                      <a:avLst/>
                    </a:prstGeom>
                    <a:blipFill>
                      <a:blip r:embed="rId10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259" name="Group 258">
                <a:extLst>
                  <a:ext uri="{FF2B5EF4-FFF2-40B4-BE49-F238E27FC236}">
                    <a16:creationId xmlns="" xmlns:a16="http://schemas.microsoft.com/office/drawing/2014/main" id="{5B715211-41BC-AD4A-AFBF-D8EA356F2D7F}"/>
                  </a:ext>
                </a:extLst>
              </p:cNvPr>
              <p:cNvGrpSpPr/>
              <p:nvPr/>
            </p:nvGrpSpPr>
            <p:grpSpPr>
              <a:xfrm>
                <a:off x="4162375" y="3644141"/>
                <a:ext cx="555171" cy="1119606"/>
                <a:chOff x="6069918" y="3103124"/>
                <a:chExt cx="555171" cy="1119606"/>
              </a:xfrm>
            </p:grpSpPr>
            <p:sp>
              <p:nvSpPr>
                <p:cNvPr id="279" name="Rectangle 278">
                  <a:extLst>
                    <a:ext uri="{FF2B5EF4-FFF2-40B4-BE49-F238E27FC236}">
                      <a16:creationId xmlns="" xmlns:a16="http://schemas.microsoft.com/office/drawing/2014/main" id="{1E7C2432-2765-2E4E-A14F-7330DE727205}"/>
                    </a:ext>
                  </a:extLst>
                </p:cNvPr>
                <p:cNvSpPr/>
                <p:nvPr/>
              </p:nvSpPr>
              <p:spPr>
                <a:xfrm>
                  <a:off x="6113612" y="3161702"/>
                  <a:ext cx="457160" cy="1061028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80" name="TextBox 279">
                      <a:extLst>
                        <a:ext uri="{FF2B5EF4-FFF2-40B4-BE49-F238E27FC236}">
                          <a16:creationId xmlns="" xmlns:a16="http://schemas.microsoft.com/office/drawing/2014/main" id="{92F6833D-745B-8D41-B89A-225973C04E5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069918" y="3103124"/>
                      <a:ext cx="555171" cy="109537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>
                        <a:lnSpc>
                          <a:spcPct val="150000"/>
                        </a:lnSpc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120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1200" dirty="0"/>
                    </a:p>
                    <a:p>
                      <a:pPr>
                        <a:lnSpc>
                          <a:spcPct val="150000"/>
                        </a:lnSpc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1200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1200" dirty="0"/>
                    </a:p>
                    <a:p>
                      <a:pPr>
                        <a:lnSpc>
                          <a:spcPct val="150000"/>
                        </a:lnSpc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120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1200" dirty="0"/>
                    </a:p>
                  </p:txBody>
                </p:sp>
              </mc:Choice>
              <mc:Fallback xmlns="">
                <p:sp>
                  <p:nvSpPr>
                    <p:cNvPr id="280" name="TextBox 279">
                      <a:extLst>
                        <a:ext uri="{FF2B5EF4-FFF2-40B4-BE49-F238E27FC236}">
                          <a16:creationId xmlns:a16="http://schemas.microsoft.com/office/drawing/2014/main" id="{92F6833D-745B-8D41-B89A-225973C04E59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069918" y="3103124"/>
                      <a:ext cx="555171" cy="1095374"/>
                    </a:xfrm>
                    <a:prstGeom prst="rect">
                      <a:avLst/>
                    </a:prstGeom>
                    <a:blipFill>
                      <a:blip r:embed="rId11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260" name="Group 259">
                <a:extLst>
                  <a:ext uri="{FF2B5EF4-FFF2-40B4-BE49-F238E27FC236}">
                    <a16:creationId xmlns="" xmlns:a16="http://schemas.microsoft.com/office/drawing/2014/main" id="{6D569CFF-26BF-2849-A250-C3C8A92EB137}"/>
                  </a:ext>
                </a:extLst>
              </p:cNvPr>
              <p:cNvGrpSpPr/>
              <p:nvPr/>
            </p:nvGrpSpPr>
            <p:grpSpPr>
              <a:xfrm>
                <a:off x="4893740" y="3644141"/>
                <a:ext cx="555171" cy="1119606"/>
                <a:chOff x="6069918" y="3103124"/>
                <a:chExt cx="555171" cy="1119606"/>
              </a:xfrm>
            </p:grpSpPr>
            <p:sp>
              <p:nvSpPr>
                <p:cNvPr id="277" name="Rectangle 276">
                  <a:extLst>
                    <a:ext uri="{FF2B5EF4-FFF2-40B4-BE49-F238E27FC236}">
                      <a16:creationId xmlns="" xmlns:a16="http://schemas.microsoft.com/office/drawing/2014/main" id="{BB92198D-B442-7F40-9B51-B7B39F3FCD18}"/>
                    </a:ext>
                  </a:extLst>
                </p:cNvPr>
                <p:cNvSpPr/>
                <p:nvPr/>
              </p:nvSpPr>
              <p:spPr>
                <a:xfrm>
                  <a:off x="6113612" y="3161702"/>
                  <a:ext cx="457160" cy="1061028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78" name="TextBox 277">
                      <a:extLst>
                        <a:ext uri="{FF2B5EF4-FFF2-40B4-BE49-F238E27FC236}">
                          <a16:creationId xmlns="" xmlns:a16="http://schemas.microsoft.com/office/drawing/2014/main" id="{FE71C03F-C8E8-864A-A7C6-192DE766675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069918" y="3103124"/>
                      <a:ext cx="555171" cy="109537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>
                        <a:lnSpc>
                          <a:spcPct val="150000"/>
                        </a:lnSpc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120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1200" dirty="0"/>
                    </a:p>
                    <a:p>
                      <a:pPr>
                        <a:lnSpc>
                          <a:spcPct val="150000"/>
                        </a:lnSpc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1200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1200" dirty="0"/>
                    </a:p>
                    <a:p>
                      <a:pPr>
                        <a:lnSpc>
                          <a:spcPct val="150000"/>
                        </a:lnSpc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120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1200" dirty="0"/>
                    </a:p>
                  </p:txBody>
                </p:sp>
              </mc:Choice>
              <mc:Fallback xmlns="">
                <p:sp>
                  <p:nvSpPr>
                    <p:cNvPr id="278" name="TextBox 277">
                      <a:extLst>
                        <a:ext uri="{FF2B5EF4-FFF2-40B4-BE49-F238E27FC236}">
                          <a16:creationId xmlns:a16="http://schemas.microsoft.com/office/drawing/2014/main" id="{FE71C03F-C8E8-864A-A7C6-192DE7666750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069918" y="3103124"/>
                      <a:ext cx="555171" cy="1095374"/>
                    </a:xfrm>
                    <a:prstGeom prst="rect">
                      <a:avLst/>
                    </a:prstGeom>
                    <a:blipFill>
                      <a:blip r:embed="rId12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261" name="Rectangle 260">
                <a:extLst>
                  <a:ext uri="{FF2B5EF4-FFF2-40B4-BE49-F238E27FC236}">
                    <a16:creationId xmlns="" xmlns:a16="http://schemas.microsoft.com/office/drawing/2014/main" id="{9ECDA120-24B6-254A-9C72-B879F4D3DDA4}"/>
                  </a:ext>
                </a:extLst>
              </p:cNvPr>
              <p:cNvSpPr/>
              <p:nvPr/>
            </p:nvSpPr>
            <p:spPr>
              <a:xfrm>
                <a:off x="3383150" y="2010890"/>
                <a:ext cx="459831" cy="1101546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262" name="Rectangle 261">
                <a:extLst>
                  <a:ext uri="{FF2B5EF4-FFF2-40B4-BE49-F238E27FC236}">
                    <a16:creationId xmlns="" xmlns:a16="http://schemas.microsoft.com/office/drawing/2014/main" id="{D3CE58E8-1C6E-B04F-9D21-AE131AEC2788}"/>
                  </a:ext>
                </a:extLst>
              </p:cNvPr>
              <p:cNvSpPr/>
              <p:nvPr/>
            </p:nvSpPr>
            <p:spPr>
              <a:xfrm>
                <a:off x="3415625" y="3701800"/>
                <a:ext cx="459831" cy="1101546"/>
              </a:xfrm>
              <a:prstGeom prst="rect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263" name="Rectangle 262">
                <a:extLst>
                  <a:ext uri="{FF2B5EF4-FFF2-40B4-BE49-F238E27FC236}">
                    <a16:creationId xmlns="" xmlns:a16="http://schemas.microsoft.com/office/drawing/2014/main" id="{317500D4-7E03-BC44-BD8F-19AA8571C5A7}"/>
                  </a:ext>
                </a:extLst>
              </p:cNvPr>
              <p:cNvSpPr/>
              <p:nvPr/>
            </p:nvSpPr>
            <p:spPr>
              <a:xfrm>
                <a:off x="4946104" y="2010890"/>
                <a:ext cx="459831" cy="1101546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/>
              </a:p>
            </p:txBody>
          </p:sp>
          <p:cxnSp>
            <p:nvCxnSpPr>
              <p:cNvPr id="264" name="Straight Connector 263">
                <a:extLst>
                  <a:ext uri="{FF2B5EF4-FFF2-40B4-BE49-F238E27FC236}">
                    <a16:creationId xmlns="" xmlns:a16="http://schemas.microsoft.com/office/drawing/2014/main" id="{B25DC3D7-6609-FA45-A00F-B61A4B73CA2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86927" y="3237215"/>
                <a:ext cx="0" cy="108857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65" name="Group 264">
                <a:extLst>
                  <a:ext uri="{FF2B5EF4-FFF2-40B4-BE49-F238E27FC236}">
                    <a16:creationId xmlns="" xmlns:a16="http://schemas.microsoft.com/office/drawing/2014/main" id="{8FCDA854-E91B-0148-8370-6C69E580AA11}"/>
                  </a:ext>
                </a:extLst>
              </p:cNvPr>
              <p:cNvGrpSpPr/>
              <p:nvPr/>
            </p:nvGrpSpPr>
            <p:grpSpPr>
              <a:xfrm>
                <a:off x="6124218" y="1998558"/>
                <a:ext cx="555171" cy="1131811"/>
                <a:chOff x="6089194" y="1506911"/>
                <a:chExt cx="555171" cy="1131811"/>
              </a:xfrm>
            </p:grpSpPr>
            <p:sp>
              <p:nvSpPr>
                <p:cNvPr id="275" name="Rectangle 274">
                  <a:extLst>
                    <a:ext uri="{FF2B5EF4-FFF2-40B4-BE49-F238E27FC236}">
                      <a16:creationId xmlns="" xmlns:a16="http://schemas.microsoft.com/office/drawing/2014/main" id="{B17B307A-AA37-E54F-9C23-17F655F82A5E}"/>
                    </a:ext>
                  </a:extLst>
                </p:cNvPr>
                <p:cNvSpPr/>
                <p:nvPr/>
              </p:nvSpPr>
              <p:spPr>
                <a:xfrm>
                  <a:off x="6113612" y="1506911"/>
                  <a:ext cx="459831" cy="1101546"/>
                </a:xfrm>
                <a:prstGeom prst="rect">
                  <a:avLst/>
                </a:prstGeom>
                <a:solidFill>
                  <a:schemeClr val="bg2">
                    <a:lumMod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76" name="TextBox 275">
                      <a:extLst>
                        <a:ext uri="{FF2B5EF4-FFF2-40B4-BE49-F238E27FC236}">
                          <a16:creationId xmlns="" xmlns:a16="http://schemas.microsoft.com/office/drawing/2014/main" id="{4490FF10-3B41-6849-8B89-156DFAA5CD4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089194" y="1506912"/>
                      <a:ext cx="555171" cy="113181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>
                        <a:lnSpc>
                          <a:spcPct val="150000"/>
                        </a:lnSpc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lang="en-US" sz="1200" i="1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US" sz="1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  <m:r>
                                  <a:rPr lang="en-US" sz="1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  <m:sup>
                                <m:r>
                                  <a:rPr lang="en-US" sz="1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𝑜𝑛</m:t>
                                </m:r>
                              </m:sup>
                            </m:sSubSup>
                          </m:oMath>
                        </m:oMathPara>
                      </a14:m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lang="en-US" sz="11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1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US" sz="11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  <m:r>
                                  <a:rPr lang="en-US" sz="11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  <m:sup>
                                <m:r>
                                  <a:rPr lang="en-US" sz="11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𝑜</m:t>
                                </m:r>
                                <m:r>
                                  <a:rPr lang="en-US" sz="11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𝑓𝑓</m:t>
                                </m:r>
                              </m:sup>
                            </m:sSubSup>
                          </m:oMath>
                        </m:oMathPara>
                      </a14:m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1200" i="1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1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  <m:r>
                                  <a:rPr lang="en-US" sz="1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276" name="TextBox 275">
                      <a:extLst>
                        <a:ext uri="{FF2B5EF4-FFF2-40B4-BE49-F238E27FC236}">
                          <a16:creationId xmlns:a16="http://schemas.microsoft.com/office/drawing/2014/main" id="{4490FF10-3B41-6849-8B89-156DFAA5CD45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089194" y="1506912"/>
                      <a:ext cx="555171" cy="1131810"/>
                    </a:xfrm>
                    <a:prstGeom prst="rect">
                      <a:avLst/>
                    </a:prstGeom>
                    <a:blipFill>
                      <a:blip r:embed="rId13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266" name="Group 265">
                <a:extLst>
                  <a:ext uri="{FF2B5EF4-FFF2-40B4-BE49-F238E27FC236}">
                    <a16:creationId xmlns="" xmlns:a16="http://schemas.microsoft.com/office/drawing/2014/main" id="{64819142-A5E3-A34D-8F4B-C894A5309E34}"/>
                  </a:ext>
                </a:extLst>
              </p:cNvPr>
              <p:cNvGrpSpPr/>
              <p:nvPr/>
            </p:nvGrpSpPr>
            <p:grpSpPr>
              <a:xfrm>
                <a:off x="6085951" y="3644141"/>
                <a:ext cx="555171" cy="1119606"/>
                <a:chOff x="6047966" y="3103124"/>
                <a:chExt cx="555171" cy="1119606"/>
              </a:xfrm>
            </p:grpSpPr>
            <p:sp>
              <p:nvSpPr>
                <p:cNvPr id="273" name="Rectangle 272">
                  <a:extLst>
                    <a:ext uri="{FF2B5EF4-FFF2-40B4-BE49-F238E27FC236}">
                      <a16:creationId xmlns="" xmlns:a16="http://schemas.microsoft.com/office/drawing/2014/main" id="{D09B528E-400A-1A44-BAA0-1103D0AC58E7}"/>
                    </a:ext>
                  </a:extLst>
                </p:cNvPr>
                <p:cNvSpPr/>
                <p:nvPr/>
              </p:nvSpPr>
              <p:spPr>
                <a:xfrm>
                  <a:off x="6113612" y="3161702"/>
                  <a:ext cx="457160" cy="1061028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74" name="TextBox 273">
                      <a:extLst>
                        <a:ext uri="{FF2B5EF4-FFF2-40B4-BE49-F238E27FC236}">
                          <a16:creationId xmlns="" xmlns:a16="http://schemas.microsoft.com/office/drawing/2014/main" id="{4A1C4863-8018-C748-87CC-074B4939010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047966" y="3103124"/>
                      <a:ext cx="555171" cy="109537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>
                        <a:lnSpc>
                          <a:spcPct val="150000"/>
                        </a:lnSpc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120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1200" dirty="0"/>
                    </a:p>
                    <a:p>
                      <a:pPr>
                        <a:lnSpc>
                          <a:spcPct val="150000"/>
                        </a:lnSpc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1200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1200" dirty="0"/>
                    </a:p>
                    <a:p>
                      <a:pPr>
                        <a:lnSpc>
                          <a:spcPct val="150000"/>
                        </a:lnSpc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120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1200" dirty="0"/>
                    </a:p>
                  </p:txBody>
                </p:sp>
              </mc:Choice>
              <mc:Fallback xmlns="">
                <p:sp>
                  <p:nvSpPr>
                    <p:cNvPr id="274" name="TextBox 273">
                      <a:extLst>
                        <a:ext uri="{FF2B5EF4-FFF2-40B4-BE49-F238E27FC236}">
                          <a16:creationId xmlns:a16="http://schemas.microsoft.com/office/drawing/2014/main" id="{4A1C4863-8018-C748-87CC-074B4939010A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047966" y="3103124"/>
                      <a:ext cx="555171" cy="1095374"/>
                    </a:xfrm>
                    <a:prstGeom prst="rect">
                      <a:avLst/>
                    </a:prstGeom>
                    <a:blipFill>
                      <a:blip r:embed="rId14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267" name="Group 266">
                <a:extLst>
                  <a:ext uri="{FF2B5EF4-FFF2-40B4-BE49-F238E27FC236}">
                    <a16:creationId xmlns="" xmlns:a16="http://schemas.microsoft.com/office/drawing/2014/main" id="{9C6D8DA3-1DEA-8F43-8A11-408625BAA8DB}"/>
                  </a:ext>
                </a:extLst>
              </p:cNvPr>
              <p:cNvGrpSpPr/>
              <p:nvPr/>
            </p:nvGrpSpPr>
            <p:grpSpPr>
              <a:xfrm>
                <a:off x="6809341" y="3631956"/>
                <a:ext cx="555171" cy="1119606"/>
                <a:chOff x="6069918" y="3103124"/>
                <a:chExt cx="555171" cy="1119606"/>
              </a:xfrm>
            </p:grpSpPr>
            <p:sp>
              <p:nvSpPr>
                <p:cNvPr id="271" name="Rectangle 270">
                  <a:extLst>
                    <a:ext uri="{FF2B5EF4-FFF2-40B4-BE49-F238E27FC236}">
                      <a16:creationId xmlns="" xmlns:a16="http://schemas.microsoft.com/office/drawing/2014/main" id="{2CCA0A4A-0B21-654F-8680-4AE57235219B}"/>
                    </a:ext>
                  </a:extLst>
                </p:cNvPr>
                <p:cNvSpPr/>
                <p:nvPr/>
              </p:nvSpPr>
              <p:spPr>
                <a:xfrm>
                  <a:off x="6113612" y="3161702"/>
                  <a:ext cx="457160" cy="1061028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72" name="TextBox 271">
                      <a:extLst>
                        <a:ext uri="{FF2B5EF4-FFF2-40B4-BE49-F238E27FC236}">
                          <a16:creationId xmlns="" xmlns:a16="http://schemas.microsoft.com/office/drawing/2014/main" id="{C306E4A6-E135-604E-B586-1540CCF13DD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069918" y="3103124"/>
                      <a:ext cx="555171" cy="109537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>
                        <a:lnSpc>
                          <a:spcPct val="150000"/>
                        </a:lnSpc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120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1200" dirty="0"/>
                    </a:p>
                    <a:p>
                      <a:pPr>
                        <a:lnSpc>
                          <a:spcPct val="150000"/>
                        </a:lnSpc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1200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1200" dirty="0"/>
                    </a:p>
                    <a:p>
                      <a:pPr>
                        <a:lnSpc>
                          <a:spcPct val="150000"/>
                        </a:lnSpc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120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1200" dirty="0"/>
                    </a:p>
                  </p:txBody>
                </p:sp>
              </mc:Choice>
              <mc:Fallback xmlns="">
                <p:sp>
                  <p:nvSpPr>
                    <p:cNvPr id="272" name="TextBox 271">
                      <a:extLst>
                        <a:ext uri="{FF2B5EF4-FFF2-40B4-BE49-F238E27FC236}">
                          <a16:creationId xmlns:a16="http://schemas.microsoft.com/office/drawing/2014/main" id="{C306E4A6-E135-604E-B586-1540CCF13DD0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069918" y="3103124"/>
                      <a:ext cx="555171" cy="1095374"/>
                    </a:xfrm>
                    <a:prstGeom prst="rect">
                      <a:avLst/>
                    </a:prstGeom>
                    <a:blipFill>
                      <a:blip r:embed="rId15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268" name="TextBox 267">
                <a:extLst>
                  <a:ext uri="{FF2B5EF4-FFF2-40B4-BE49-F238E27FC236}">
                    <a16:creationId xmlns="" xmlns:a16="http://schemas.microsoft.com/office/drawing/2014/main" id="{D8DE1A0B-FFB7-8344-AA0B-70C2F5AAF4CE}"/>
                  </a:ext>
                </a:extLst>
              </p:cNvPr>
              <p:cNvSpPr txBox="1"/>
              <p:nvPr/>
            </p:nvSpPr>
            <p:spPr>
              <a:xfrm>
                <a:off x="3428129" y="2323892"/>
                <a:ext cx="357188" cy="4016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…</a:t>
                </a:r>
              </a:p>
            </p:txBody>
          </p:sp>
          <p:sp>
            <p:nvSpPr>
              <p:cNvPr id="269" name="TextBox 268">
                <a:extLst>
                  <a:ext uri="{FF2B5EF4-FFF2-40B4-BE49-F238E27FC236}">
                    <a16:creationId xmlns="" xmlns:a16="http://schemas.microsoft.com/office/drawing/2014/main" id="{6F438995-BCE7-6346-8D10-C7F33EB371B8}"/>
                  </a:ext>
                </a:extLst>
              </p:cNvPr>
              <p:cNvSpPr txBox="1"/>
              <p:nvPr/>
            </p:nvSpPr>
            <p:spPr>
              <a:xfrm>
                <a:off x="3449066" y="3989527"/>
                <a:ext cx="357188" cy="4016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solidFill>
                      <a:schemeClr val="bg1">
                        <a:lumMod val="65000"/>
                      </a:schemeClr>
                    </a:solidFill>
                  </a:rPr>
                  <a:t>…</a:t>
                </a:r>
              </a:p>
            </p:txBody>
          </p:sp>
          <p:sp>
            <p:nvSpPr>
              <p:cNvPr id="270" name="TextBox 269">
                <a:extLst>
                  <a:ext uri="{FF2B5EF4-FFF2-40B4-BE49-F238E27FC236}">
                    <a16:creationId xmlns="" xmlns:a16="http://schemas.microsoft.com/office/drawing/2014/main" id="{30E66419-4F8D-C04E-B53F-B3AA9A8DBE1F}"/>
                  </a:ext>
                </a:extLst>
              </p:cNvPr>
              <p:cNvSpPr txBox="1"/>
              <p:nvPr/>
            </p:nvSpPr>
            <p:spPr>
              <a:xfrm>
                <a:off x="4997425" y="2314705"/>
                <a:ext cx="357188" cy="4016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…</a:t>
                </a:r>
              </a:p>
            </p:txBody>
          </p:sp>
        </p:grpSp>
      </p:grpSp>
      <p:sp>
        <p:nvSpPr>
          <p:cNvPr id="291" name="TextBox 290">
            <a:extLst>
              <a:ext uri="{FF2B5EF4-FFF2-40B4-BE49-F238E27FC236}">
                <a16:creationId xmlns="" xmlns:a16="http://schemas.microsoft.com/office/drawing/2014/main" id="{3B30AA47-4706-4A4C-9B71-A4B5854C5191}"/>
              </a:ext>
            </a:extLst>
          </p:cNvPr>
          <p:cNvSpPr txBox="1"/>
          <p:nvPr/>
        </p:nvSpPr>
        <p:spPr>
          <a:xfrm>
            <a:off x="7232728" y="1552581"/>
            <a:ext cx="4287759" cy="375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b="1" dirty="0">
                <a:solidFill>
                  <a:srgbClr val="0B69DF"/>
                </a:solidFill>
              </a:rPr>
              <a:t>Goal</a:t>
            </a:r>
          </a:p>
        </p:txBody>
      </p:sp>
      <p:cxnSp>
        <p:nvCxnSpPr>
          <p:cNvPr id="292" name="Straight Connector 291">
            <a:extLst>
              <a:ext uri="{FF2B5EF4-FFF2-40B4-BE49-F238E27FC236}">
                <a16:creationId xmlns="" xmlns:a16="http://schemas.microsoft.com/office/drawing/2014/main" id="{3BFC5DF3-FBAA-4F4E-A26B-7B0CF486B1D9}"/>
              </a:ext>
            </a:extLst>
          </p:cNvPr>
          <p:cNvCxnSpPr>
            <a:cxnSpLocks/>
          </p:cNvCxnSpPr>
          <p:nvPr/>
        </p:nvCxnSpPr>
        <p:spPr>
          <a:xfrm flipV="1">
            <a:off x="7307600" y="1901941"/>
            <a:ext cx="508342" cy="4420"/>
          </a:xfrm>
          <a:prstGeom prst="line">
            <a:avLst/>
          </a:prstGeom>
          <a:ln>
            <a:solidFill>
              <a:srgbClr val="0B69D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0414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3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40D9C28A-475F-48AF-A182-7722652DA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458" y="0"/>
            <a:ext cx="10850563" cy="1028699"/>
          </a:xfrm>
        </p:spPr>
        <p:txBody>
          <a:bodyPr/>
          <a:lstStyle/>
          <a:p>
            <a:r>
              <a:rPr lang="en-US" altLang="zh-CN" dirty="0"/>
              <a:t>Valuation Strategy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="" xmlns:a16="http://schemas.microsoft.com/office/drawing/2014/main" id="{6A0A2FF3-ED5C-4166-8C66-B412103D64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26</a:t>
            </a:fld>
            <a:endParaRPr lang="zh-CN" altLang="en-US"/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1048641C-A745-744D-88C1-5D9EFAECC33D}"/>
              </a:ext>
            </a:extLst>
          </p:cNvPr>
          <p:cNvSpPr txBox="1"/>
          <p:nvPr/>
        </p:nvSpPr>
        <p:spPr>
          <a:xfrm>
            <a:off x="4075289" y="100471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42" name="Picture 41">
            <a:extLst>
              <a:ext uri="{FF2B5EF4-FFF2-40B4-BE49-F238E27FC236}">
                <a16:creationId xmlns="" xmlns:a16="http://schemas.microsoft.com/office/drawing/2014/main" id="{0A60F503-8B5B-1C4B-B35F-1A52DCFEA3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343" y="5785385"/>
            <a:ext cx="1534983" cy="77011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8" name="iṩliḑè">
                <a:extLst>
                  <a:ext uri="{FF2B5EF4-FFF2-40B4-BE49-F238E27FC236}">
                    <a16:creationId xmlns="" xmlns:a16="http://schemas.microsoft.com/office/drawing/2014/main" id="{396BDC0C-41D4-EC45-BA88-3EAE2D76456A}"/>
                  </a:ext>
                </a:extLst>
              </p:cNvPr>
              <p:cNvSpPr txBox="1"/>
              <p:nvPr/>
            </p:nvSpPr>
            <p:spPr>
              <a:xfrm>
                <a:off x="1258192" y="1356153"/>
                <a:ext cx="1841430" cy="365338"/>
              </a:xfrm>
              <a:prstGeom prst="rect">
                <a:avLst/>
              </a:prstGeom>
              <a:noFill/>
            </p:spPr>
            <p:txBody>
              <a:bodyPr wrap="none" lIns="90000" tIns="46800" rIns="90000" bIns="46800" anchor="b" anchorCtr="0"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16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  <m:d>
                      <m:dPr>
                        <m:ctrlPr>
                          <a:rPr lang="en-US" altLang="zh-CN" sz="1600" b="1" i="1" smtClean="0">
                            <a:solidFill>
                              <a:schemeClr val="bg1"/>
                            </a:solidFill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𝒕</m:t>
                        </m:r>
                      </m:e>
                    </m:d>
                  </m:oMath>
                </a14:m>
                <a:r>
                  <a:rPr lang="en-US" altLang="zh-CN" sz="1600" b="1" dirty="0">
                    <a:solidFill>
                      <a:schemeClr val="bg1"/>
                    </a:solidFill>
                  </a:rPr>
                  <a:t> Calibration</a:t>
                </a:r>
              </a:p>
            </p:txBody>
          </p:sp>
        </mc:Choice>
        <mc:Fallback xmlns="">
          <p:sp>
            <p:nvSpPr>
              <p:cNvPr id="28" name="iṩliḑè">
                <a:extLst>
                  <a:ext uri="{FF2B5EF4-FFF2-40B4-BE49-F238E27FC236}">
                    <a16:creationId xmlns:a16="http://schemas.microsoft.com/office/drawing/2014/main" id="{396BDC0C-41D4-EC45-BA88-3EAE2D7645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8192" y="1356153"/>
                <a:ext cx="1841430" cy="365338"/>
              </a:xfrm>
              <a:prstGeom prst="rect">
                <a:avLst/>
              </a:prstGeom>
              <a:blipFill>
                <a:blip r:embed="rId3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1" name="Group 30">
            <a:extLst>
              <a:ext uri="{FF2B5EF4-FFF2-40B4-BE49-F238E27FC236}">
                <a16:creationId xmlns="" xmlns:a16="http://schemas.microsoft.com/office/drawing/2014/main" id="{633C4623-3154-DE40-A6FC-779328544E1D}"/>
              </a:ext>
            </a:extLst>
          </p:cNvPr>
          <p:cNvGrpSpPr/>
          <p:nvPr/>
        </p:nvGrpSpPr>
        <p:grpSpPr>
          <a:xfrm>
            <a:off x="1548080" y="6071663"/>
            <a:ext cx="9095839" cy="432181"/>
            <a:chOff x="1159997" y="6081506"/>
            <a:chExt cx="9095839" cy="432181"/>
          </a:xfrm>
        </p:grpSpPr>
        <p:grpSp>
          <p:nvGrpSpPr>
            <p:cNvPr id="32" name="Group 31">
              <a:extLst>
                <a:ext uri="{FF2B5EF4-FFF2-40B4-BE49-F238E27FC236}">
                  <a16:creationId xmlns="" xmlns:a16="http://schemas.microsoft.com/office/drawing/2014/main" id="{F6B2DE7E-E61A-9440-A571-F10CBC07CD11}"/>
                </a:ext>
              </a:extLst>
            </p:cNvPr>
            <p:cNvGrpSpPr/>
            <p:nvPr/>
          </p:nvGrpSpPr>
          <p:grpSpPr>
            <a:xfrm>
              <a:off x="1663007" y="6081506"/>
              <a:ext cx="8592829" cy="432181"/>
              <a:chOff x="1663007" y="6081506"/>
              <a:chExt cx="8592829" cy="432181"/>
            </a:xfrm>
          </p:grpSpPr>
          <p:sp>
            <p:nvSpPr>
              <p:cNvPr id="34" name="Chevron 33">
                <a:extLst>
                  <a:ext uri="{FF2B5EF4-FFF2-40B4-BE49-F238E27FC236}">
                    <a16:creationId xmlns="" xmlns:a16="http://schemas.microsoft.com/office/drawing/2014/main" id="{E158CF8F-07DC-B64B-83E5-1E3FE39B5E49}"/>
                  </a:ext>
                </a:extLst>
              </p:cNvPr>
              <p:cNvSpPr/>
              <p:nvPr/>
            </p:nvSpPr>
            <p:spPr>
              <a:xfrm>
                <a:off x="3360544" y="6141156"/>
                <a:ext cx="1802681" cy="372531"/>
              </a:xfrm>
              <a:prstGeom prst="chevron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5" name="Chevron 34">
                <a:extLst>
                  <a:ext uri="{FF2B5EF4-FFF2-40B4-BE49-F238E27FC236}">
                    <a16:creationId xmlns="" xmlns:a16="http://schemas.microsoft.com/office/drawing/2014/main" id="{918C3FDB-D86A-DC4B-BD1D-23F74FFEC6F4}"/>
                  </a:ext>
                </a:extLst>
              </p:cNvPr>
              <p:cNvSpPr/>
              <p:nvPr/>
            </p:nvSpPr>
            <p:spPr>
              <a:xfrm>
                <a:off x="5058081" y="6141155"/>
                <a:ext cx="1802681" cy="372531"/>
              </a:xfrm>
              <a:prstGeom prst="chevron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6" name="Chevron 35">
                <a:extLst>
                  <a:ext uri="{FF2B5EF4-FFF2-40B4-BE49-F238E27FC236}">
                    <a16:creationId xmlns="" xmlns:a16="http://schemas.microsoft.com/office/drawing/2014/main" id="{37234D5A-0E04-334C-B860-F5EE5EF35530}"/>
                  </a:ext>
                </a:extLst>
              </p:cNvPr>
              <p:cNvSpPr/>
              <p:nvPr/>
            </p:nvSpPr>
            <p:spPr>
              <a:xfrm>
                <a:off x="6755618" y="6141155"/>
                <a:ext cx="1802681" cy="372531"/>
              </a:xfrm>
              <a:prstGeom prst="chevron">
                <a:avLst/>
              </a:prstGeom>
              <a:solidFill>
                <a:srgbClr val="0B69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7" name="Chevron 36">
                <a:extLst>
                  <a:ext uri="{FF2B5EF4-FFF2-40B4-BE49-F238E27FC236}">
                    <a16:creationId xmlns="" xmlns:a16="http://schemas.microsoft.com/office/drawing/2014/main" id="{F0B52BBB-BC45-7642-B0C8-B119E8FAF2A7}"/>
                  </a:ext>
                </a:extLst>
              </p:cNvPr>
              <p:cNvSpPr/>
              <p:nvPr/>
            </p:nvSpPr>
            <p:spPr>
              <a:xfrm>
                <a:off x="8453155" y="6141154"/>
                <a:ext cx="1802681" cy="372531"/>
              </a:xfrm>
              <a:prstGeom prst="chevron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8" name="Pentagon 37">
                <a:extLst>
                  <a:ext uri="{FF2B5EF4-FFF2-40B4-BE49-F238E27FC236}">
                    <a16:creationId xmlns="" xmlns:a16="http://schemas.microsoft.com/office/drawing/2014/main" id="{70627080-69DD-0146-AD08-C3DB3F920183}"/>
                  </a:ext>
                </a:extLst>
              </p:cNvPr>
              <p:cNvSpPr/>
              <p:nvPr/>
            </p:nvSpPr>
            <p:spPr>
              <a:xfrm>
                <a:off x="1663007" y="6140490"/>
                <a:ext cx="1792587" cy="350619"/>
              </a:xfrm>
              <a:prstGeom prst="homePlat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9" name="iṩliḑè">
                <a:extLst>
                  <a:ext uri="{FF2B5EF4-FFF2-40B4-BE49-F238E27FC236}">
                    <a16:creationId xmlns="" xmlns:a16="http://schemas.microsoft.com/office/drawing/2014/main" id="{E13F2F79-D720-224D-B72A-3AA4F41CB3AE}"/>
                  </a:ext>
                </a:extLst>
              </p:cNvPr>
              <p:cNvSpPr txBox="1"/>
              <p:nvPr/>
            </p:nvSpPr>
            <p:spPr>
              <a:xfrm>
                <a:off x="2662431" y="6094668"/>
                <a:ext cx="2037821" cy="365338"/>
              </a:xfrm>
              <a:prstGeom prst="rect">
                <a:avLst/>
              </a:prstGeom>
              <a:noFill/>
            </p:spPr>
            <p:txBody>
              <a:bodyPr wrap="none" lIns="90000" tIns="46800" rIns="90000" bIns="46800" anchor="b" anchorCtr="0">
                <a:normAutofit/>
              </a:bodyPr>
              <a:lstStyle/>
              <a:p>
                <a:pPr algn="r"/>
                <a:r>
                  <a:rPr lang="en-US" altLang="zh-CN" sz="1200" b="1" dirty="0">
                    <a:solidFill>
                      <a:schemeClr val="bg1"/>
                    </a:solidFill>
                  </a:rPr>
                  <a:t>2 Solution</a:t>
                </a:r>
              </a:p>
            </p:txBody>
          </p:sp>
          <p:sp>
            <p:nvSpPr>
              <p:cNvPr id="40" name="iṩliḑè">
                <a:extLst>
                  <a:ext uri="{FF2B5EF4-FFF2-40B4-BE49-F238E27FC236}">
                    <a16:creationId xmlns="" xmlns:a16="http://schemas.microsoft.com/office/drawing/2014/main" id="{79637A76-E5AB-494D-A014-D6875497D2C5}"/>
                  </a:ext>
                </a:extLst>
              </p:cNvPr>
              <p:cNvSpPr txBox="1"/>
              <p:nvPr/>
            </p:nvSpPr>
            <p:spPr>
              <a:xfrm>
                <a:off x="4770368" y="6083379"/>
                <a:ext cx="2037821" cy="365338"/>
              </a:xfrm>
              <a:prstGeom prst="rect">
                <a:avLst/>
              </a:prstGeom>
              <a:noFill/>
            </p:spPr>
            <p:txBody>
              <a:bodyPr wrap="none" lIns="90000" tIns="46800" rIns="90000" bIns="46800" anchor="b" anchorCtr="0">
                <a:normAutofit/>
              </a:bodyPr>
              <a:lstStyle/>
              <a:p>
                <a:pPr algn="r"/>
                <a:r>
                  <a:rPr lang="en-US" altLang="zh-CN" sz="1200" b="1" dirty="0">
                    <a:solidFill>
                      <a:schemeClr val="bg1"/>
                    </a:solidFill>
                  </a:rPr>
                  <a:t>3</a:t>
                </a:r>
                <a:r>
                  <a:rPr lang="en-US" altLang="zh-CN" sz="1100" b="1" dirty="0">
                    <a:solidFill>
                      <a:schemeClr val="bg1"/>
                    </a:solidFill>
                  </a:rPr>
                  <a:t> Model Construction</a:t>
                </a:r>
              </a:p>
            </p:txBody>
          </p:sp>
          <p:sp>
            <p:nvSpPr>
              <p:cNvPr id="57" name="iṩliḑè">
                <a:extLst>
                  <a:ext uri="{FF2B5EF4-FFF2-40B4-BE49-F238E27FC236}">
                    <a16:creationId xmlns="" xmlns:a16="http://schemas.microsoft.com/office/drawing/2014/main" id="{EB1596A5-834D-9948-A9E0-1A572711DB37}"/>
                  </a:ext>
                </a:extLst>
              </p:cNvPr>
              <p:cNvSpPr txBox="1"/>
              <p:nvPr/>
            </p:nvSpPr>
            <p:spPr>
              <a:xfrm>
                <a:off x="6225146" y="6081506"/>
                <a:ext cx="2241603" cy="365338"/>
              </a:xfrm>
              <a:prstGeom prst="rect">
                <a:avLst/>
              </a:prstGeom>
              <a:noFill/>
            </p:spPr>
            <p:txBody>
              <a:bodyPr wrap="none" lIns="90000" tIns="46800" rIns="90000" bIns="46800" anchor="b" anchorCtr="0">
                <a:normAutofit/>
              </a:bodyPr>
              <a:lstStyle/>
              <a:p>
                <a:pPr algn="r"/>
                <a:r>
                  <a:rPr lang="en-US" altLang="zh-CN" sz="1200" b="1" dirty="0">
                    <a:solidFill>
                      <a:schemeClr val="bg1"/>
                    </a:solidFill>
                  </a:rPr>
                  <a:t>4 </a:t>
                </a:r>
                <a:r>
                  <a:rPr lang="en-US" altLang="zh-CN" sz="1100" b="1" dirty="0">
                    <a:solidFill>
                      <a:schemeClr val="bg1"/>
                    </a:solidFill>
                  </a:rPr>
                  <a:t>Valuation Strategy</a:t>
                </a:r>
                <a:endParaRPr lang="en-US" altLang="zh-CN" sz="12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4" name="iṩliḑè">
                <a:extLst>
                  <a:ext uri="{FF2B5EF4-FFF2-40B4-BE49-F238E27FC236}">
                    <a16:creationId xmlns="" xmlns:a16="http://schemas.microsoft.com/office/drawing/2014/main" id="{1E1B5829-E8D9-CC47-98EE-EFC01D65F1CA}"/>
                  </a:ext>
                </a:extLst>
              </p:cNvPr>
              <p:cNvSpPr txBox="1"/>
              <p:nvPr/>
            </p:nvSpPr>
            <p:spPr>
              <a:xfrm>
                <a:off x="7975254" y="6094668"/>
                <a:ext cx="2241603" cy="365338"/>
              </a:xfrm>
              <a:prstGeom prst="rect">
                <a:avLst/>
              </a:prstGeom>
              <a:noFill/>
            </p:spPr>
            <p:txBody>
              <a:bodyPr wrap="none" lIns="90000" tIns="46800" rIns="90000" bIns="46800" anchor="b" anchorCtr="0">
                <a:normAutofit/>
              </a:bodyPr>
              <a:lstStyle/>
              <a:p>
                <a:pPr algn="r"/>
                <a:r>
                  <a:rPr lang="en-US" altLang="zh-CN" sz="1200" b="1" dirty="0">
                    <a:solidFill>
                      <a:schemeClr val="bg1"/>
                    </a:solidFill>
                  </a:rPr>
                  <a:t>5</a:t>
                </a:r>
                <a:r>
                  <a:rPr lang="en-US" altLang="zh-CN" sz="1100" b="1" dirty="0">
                    <a:solidFill>
                      <a:schemeClr val="bg1"/>
                    </a:solidFill>
                  </a:rPr>
                  <a:t> Sensitivity Analysis</a:t>
                </a:r>
                <a:endParaRPr lang="en-US" altLang="zh-CN" sz="1200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33" name="iṩliḑè">
              <a:extLst>
                <a:ext uri="{FF2B5EF4-FFF2-40B4-BE49-F238E27FC236}">
                  <a16:creationId xmlns="" xmlns:a16="http://schemas.microsoft.com/office/drawing/2014/main" id="{BB8862E0-DB23-C544-BB84-0589F88B2053}"/>
                </a:ext>
              </a:extLst>
            </p:cNvPr>
            <p:cNvSpPr txBox="1"/>
            <p:nvPr/>
          </p:nvSpPr>
          <p:spPr>
            <a:xfrm>
              <a:off x="1159997" y="6083379"/>
              <a:ext cx="2037821" cy="365338"/>
            </a:xfrm>
            <a:prstGeom prst="rect">
              <a:avLst/>
            </a:prstGeom>
            <a:noFill/>
          </p:spPr>
          <p:txBody>
            <a:bodyPr wrap="none" lIns="90000" tIns="46800" rIns="90000" bIns="46800" anchor="b" anchorCtr="0">
              <a:normAutofit/>
            </a:bodyPr>
            <a:lstStyle/>
            <a:p>
              <a:pPr algn="r"/>
              <a:r>
                <a:rPr lang="en-US" altLang="zh-CN" sz="1200" b="1" dirty="0">
                  <a:solidFill>
                    <a:schemeClr val="bg1"/>
                  </a:solidFill>
                </a:rPr>
                <a:t>1 </a:t>
              </a:r>
              <a:r>
                <a:rPr lang="en-US" altLang="zh-CN" sz="1100" b="1" dirty="0">
                  <a:solidFill>
                    <a:schemeClr val="bg1"/>
                  </a:solidFill>
                </a:rPr>
                <a:t>Client Objective</a:t>
              </a:r>
              <a:endParaRPr lang="en-US" altLang="zh-CN" sz="12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="" xmlns:a16="http://schemas.microsoft.com/office/drawing/2014/main" id="{AA1C39F0-C4A9-704A-856B-F8A867F255FC}"/>
              </a:ext>
            </a:extLst>
          </p:cNvPr>
          <p:cNvSpPr/>
          <p:nvPr/>
        </p:nvSpPr>
        <p:spPr>
          <a:xfrm>
            <a:off x="534458" y="1016705"/>
            <a:ext cx="49423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i="1" dirty="0"/>
              <a:t>Operating Policy based on Dynamic Threshold</a:t>
            </a:r>
            <a:endParaRPr lang="en-US" i="1" dirty="0"/>
          </a:p>
        </p:txBody>
      </p:sp>
      <p:grpSp>
        <p:nvGrpSpPr>
          <p:cNvPr id="173" name="Group 172">
            <a:extLst>
              <a:ext uri="{FF2B5EF4-FFF2-40B4-BE49-F238E27FC236}">
                <a16:creationId xmlns="" xmlns:a16="http://schemas.microsoft.com/office/drawing/2014/main" id="{266F979F-D7F5-D549-B34F-5445A8B540FE}"/>
              </a:ext>
            </a:extLst>
          </p:cNvPr>
          <p:cNvGrpSpPr/>
          <p:nvPr/>
        </p:nvGrpSpPr>
        <p:grpSpPr>
          <a:xfrm>
            <a:off x="-864021" y="2120717"/>
            <a:ext cx="7632028" cy="2364257"/>
            <a:chOff x="-860148" y="1962211"/>
            <a:chExt cx="8350732" cy="2804788"/>
          </a:xfrm>
        </p:grpSpPr>
        <p:sp>
          <p:nvSpPr>
            <p:cNvPr id="174" name="TextBox 173">
              <a:extLst>
                <a:ext uri="{FF2B5EF4-FFF2-40B4-BE49-F238E27FC236}">
                  <a16:creationId xmlns="" xmlns:a16="http://schemas.microsoft.com/office/drawing/2014/main" id="{58D6F65B-59F4-C24A-A00A-DE0438499CD5}"/>
                </a:ext>
              </a:extLst>
            </p:cNvPr>
            <p:cNvSpPr txBox="1"/>
            <p:nvPr/>
          </p:nvSpPr>
          <p:spPr>
            <a:xfrm>
              <a:off x="6751371" y="3364606"/>
              <a:ext cx="739213" cy="32861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  T</a:t>
              </a:r>
            </a:p>
          </p:txBody>
        </p:sp>
        <p:grpSp>
          <p:nvGrpSpPr>
            <p:cNvPr id="175" name="Group 174">
              <a:extLst>
                <a:ext uri="{FF2B5EF4-FFF2-40B4-BE49-F238E27FC236}">
                  <a16:creationId xmlns="" xmlns:a16="http://schemas.microsoft.com/office/drawing/2014/main" id="{64AB92C9-0278-5D4E-9ED4-6FDC1E5BFA89}"/>
                </a:ext>
              </a:extLst>
            </p:cNvPr>
            <p:cNvGrpSpPr/>
            <p:nvPr/>
          </p:nvGrpSpPr>
          <p:grpSpPr>
            <a:xfrm>
              <a:off x="-860148" y="1962211"/>
              <a:ext cx="8108993" cy="2804788"/>
              <a:chOff x="-744481" y="1998558"/>
              <a:chExt cx="8108993" cy="280478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6" name="iṩliḑè">
                    <a:extLst>
                      <a:ext uri="{FF2B5EF4-FFF2-40B4-BE49-F238E27FC236}">
                        <a16:creationId xmlns="" xmlns:a16="http://schemas.microsoft.com/office/drawing/2014/main" id="{32A2FE8C-321C-AA41-9E54-E37A54ADC643}"/>
                      </a:ext>
                    </a:extLst>
                  </p:cNvPr>
                  <p:cNvSpPr txBox="1"/>
                  <p:nvPr/>
                </p:nvSpPr>
                <p:spPr>
                  <a:xfrm>
                    <a:off x="1762314" y="2039735"/>
                    <a:ext cx="1604751" cy="365338"/>
                  </a:xfrm>
                  <a:prstGeom prst="rect">
                    <a:avLst/>
                  </a:prstGeom>
                  <a:noFill/>
                </p:spPr>
                <p:txBody>
                  <a:bodyPr wrap="none" lIns="90000" tIns="46800" rIns="90000" bIns="46800" anchor="b" anchorCtr="0">
                    <a:norm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altLang="zh-CN" sz="1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  <m:d>
                          <m:dPr>
                            <m:ctrlPr>
                              <a:rPr lang="en-US" altLang="zh-CN" sz="1400" b="1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4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𝒕</m:t>
                            </m:r>
                          </m:e>
                        </m:d>
                      </m:oMath>
                    </a14:m>
                    <a:r>
                      <a:rPr lang="en-US" altLang="zh-CN" sz="1400" b="1" dirty="0">
                        <a:solidFill>
                          <a:schemeClr val="bg1"/>
                        </a:solidFill>
                      </a:rPr>
                      <a:t> for Power</a:t>
                    </a:r>
                  </a:p>
                </p:txBody>
              </p:sp>
            </mc:Choice>
            <mc:Fallback xmlns="">
              <p:sp>
                <p:nvSpPr>
                  <p:cNvPr id="176" name="iṩliḑè">
                    <a:extLst>
                      <a:ext uri="{FF2B5EF4-FFF2-40B4-BE49-F238E27FC236}">
                        <a16:creationId xmlns:a16="http://schemas.microsoft.com/office/drawing/2014/main" id="{32A2FE8C-321C-AA41-9E54-E37A54ADC64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62314" y="2039735"/>
                    <a:ext cx="1604751" cy="365338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t="-4000" b="-20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77" name="Straight Connector 176">
                <a:extLst>
                  <a:ext uri="{FF2B5EF4-FFF2-40B4-BE49-F238E27FC236}">
                    <a16:creationId xmlns="" xmlns:a16="http://schemas.microsoft.com/office/drawing/2014/main" id="{78AC0C42-4152-914A-B805-EE9160150CB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98489" y="3335186"/>
                <a:ext cx="538871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Straight Connector 177">
                <a:extLst>
                  <a:ext uri="{FF2B5EF4-FFF2-40B4-BE49-F238E27FC236}">
                    <a16:creationId xmlns="" xmlns:a16="http://schemas.microsoft.com/office/drawing/2014/main" id="{1A292964-7819-2347-A146-D038612C8A52}"/>
                  </a:ext>
                </a:extLst>
              </p:cNvPr>
              <p:cNvCxnSpPr/>
              <p:nvPr/>
            </p:nvCxnSpPr>
            <p:spPr>
              <a:xfrm>
                <a:off x="1698489" y="3226330"/>
                <a:ext cx="0" cy="108857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Straight Connector 178">
                <a:extLst>
                  <a:ext uri="{FF2B5EF4-FFF2-40B4-BE49-F238E27FC236}">
                    <a16:creationId xmlns="" xmlns:a16="http://schemas.microsoft.com/office/drawing/2014/main" id="{958C3BB4-EF83-874B-A4CE-635E0CA517C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71378" y="3226330"/>
                <a:ext cx="0" cy="108857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Straight Connector 179">
                <a:extLst>
                  <a:ext uri="{FF2B5EF4-FFF2-40B4-BE49-F238E27FC236}">
                    <a16:creationId xmlns="" xmlns:a16="http://schemas.microsoft.com/office/drawing/2014/main" id="{2590E5E0-0EB3-CA46-BF8F-864D822EF25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57924" y="3226331"/>
                <a:ext cx="0" cy="108857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>
                <a:extLst>
                  <a:ext uri="{FF2B5EF4-FFF2-40B4-BE49-F238E27FC236}">
                    <a16:creationId xmlns="" xmlns:a16="http://schemas.microsoft.com/office/drawing/2014/main" id="{B8617E49-ED3B-9C46-BEE9-53101761B8C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19922" y="3226329"/>
                <a:ext cx="0" cy="108857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>
                <a:extLst>
                  <a:ext uri="{FF2B5EF4-FFF2-40B4-BE49-F238E27FC236}">
                    <a16:creationId xmlns="" xmlns:a16="http://schemas.microsoft.com/office/drawing/2014/main" id="{79C1BA6B-BCC2-6441-BF36-7AFD288D490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49267" y="3226329"/>
                <a:ext cx="0" cy="108857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>
                <a:extLst>
                  <a:ext uri="{FF2B5EF4-FFF2-40B4-BE49-F238E27FC236}">
                    <a16:creationId xmlns="" xmlns:a16="http://schemas.microsoft.com/office/drawing/2014/main" id="{7F4E6D25-9EA4-764A-8FC7-8505B5E0BD0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01125" y="3226331"/>
                <a:ext cx="0" cy="108857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4" name="TextBox 183">
                <a:extLst>
                  <a:ext uri="{FF2B5EF4-FFF2-40B4-BE49-F238E27FC236}">
                    <a16:creationId xmlns="" xmlns:a16="http://schemas.microsoft.com/office/drawing/2014/main" id="{EEBA9144-F84B-F049-AB12-B81EB1800CC3}"/>
                  </a:ext>
                </a:extLst>
              </p:cNvPr>
              <p:cNvSpPr txBox="1"/>
              <p:nvPr/>
            </p:nvSpPr>
            <p:spPr>
              <a:xfrm>
                <a:off x="2904935" y="3082732"/>
                <a:ext cx="357188" cy="40163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ln>
                      <a:solidFill>
                        <a:sysClr val="windowText" lastClr="000000"/>
                      </a:solidFill>
                    </a:ln>
                    <a:solidFill>
                      <a:srgbClr val="0B69DF"/>
                    </a:solidFill>
                  </a:rPr>
                  <a:t>…</a:t>
                </a:r>
              </a:p>
            </p:txBody>
          </p:sp>
          <p:sp>
            <p:nvSpPr>
              <p:cNvPr id="185" name="TextBox 184">
                <a:extLst>
                  <a:ext uri="{FF2B5EF4-FFF2-40B4-BE49-F238E27FC236}">
                    <a16:creationId xmlns="" xmlns:a16="http://schemas.microsoft.com/office/drawing/2014/main" id="{D2F03CA9-D5C1-A04B-8540-1CEBBC5102D8}"/>
                  </a:ext>
                </a:extLst>
              </p:cNvPr>
              <p:cNvSpPr txBox="1"/>
              <p:nvPr/>
            </p:nvSpPr>
            <p:spPr>
              <a:xfrm>
                <a:off x="5596602" y="3082732"/>
                <a:ext cx="357188" cy="40163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ln>
                      <a:solidFill>
                        <a:sysClr val="windowText" lastClr="000000"/>
                      </a:solidFill>
                    </a:ln>
                    <a:solidFill>
                      <a:srgbClr val="0B69DF"/>
                    </a:solidFill>
                  </a:rPr>
                  <a:t>…</a:t>
                </a:r>
              </a:p>
            </p:txBody>
          </p:sp>
          <p:sp>
            <p:nvSpPr>
              <p:cNvPr id="186" name="TextBox 185">
                <a:extLst>
                  <a:ext uri="{FF2B5EF4-FFF2-40B4-BE49-F238E27FC236}">
                    <a16:creationId xmlns="" xmlns:a16="http://schemas.microsoft.com/office/drawing/2014/main" id="{3EFBA35F-7D34-AF4D-8DB1-7BC1D0AEBD2A}"/>
                  </a:ext>
                </a:extLst>
              </p:cNvPr>
              <p:cNvSpPr txBox="1"/>
              <p:nvPr/>
            </p:nvSpPr>
            <p:spPr>
              <a:xfrm>
                <a:off x="1578409" y="3396437"/>
                <a:ext cx="357188" cy="32861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0</a:t>
                </a:r>
              </a:p>
            </p:txBody>
          </p:sp>
          <p:sp>
            <p:nvSpPr>
              <p:cNvPr id="187" name="TextBox 186">
                <a:extLst>
                  <a:ext uri="{FF2B5EF4-FFF2-40B4-BE49-F238E27FC236}">
                    <a16:creationId xmlns="" xmlns:a16="http://schemas.microsoft.com/office/drawing/2014/main" id="{F84FCBAC-5EB1-584E-9130-181C675940C8}"/>
                  </a:ext>
                </a:extLst>
              </p:cNvPr>
              <p:cNvSpPr txBox="1"/>
              <p:nvPr/>
            </p:nvSpPr>
            <p:spPr>
              <a:xfrm>
                <a:off x="2343387" y="3396924"/>
                <a:ext cx="357188" cy="32861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1</a:t>
                </a:r>
              </a:p>
            </p:txBody>
          </p:sp>
          <p:sp>
            <p:nvSpPr>
              <p:cNvPr id="188" name="TextBox 187">
                <a:extLst>
                  <a:ext uri="{FF2B5EF4-FFF2-40B4-BE49-F238E27FC236}">
                    <a16:creationId xmlns="" xmlns:a16="http://schemas.microsoft.com/office/drawing/2014/main" id="{2AFFD7D9-10C6-B24D-A752-EFEBE8987033}"/>
                  </a:ext>
                </a:extLst>
              </p:cNvPr>
              <p:cNvSpPr txBox="1"/>
              <p:nvPr/>
            </p:nvSpPr>
            <p:spPr>
              <a:xfrm>
                <a:off x="3492248" y="3396437"/>
                <a:ext cx="739213" cy="32861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t-1</a:t>
                </a:r>
              </a:p>
            </p:txBody>
          </p:sp>
          <p:sp>
            <p:nvSpPr>
              <p:cNvPr id="189" name="TextBox 188">
                <a:extLst>
                  <a:ext uri="{FF2B5EF4-FFF2-40B4-BE49-F238E27FC236}">
                    <a16:creationId xmlns="" xmlns:a16="http://schemas.microsoft.com/office/drawing/2014/main" id="{CE0BB663-4F70-7247-AA05-575C48ED5761}"/>
                  </a:ext>
                </a:extLst>
              </p:cNvPr>
              <p:cNvSpPr txBox="1"/>
              <p:nvPr/>
            </p:nvSpPr>
            <p:spPr>
              <a:xfrm>
                <a:off x="4223613" y="3386036"/>
                <a:ext cx="739213" cy="32861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  t</a:t>
                </a:r>
              </a:p>
            </p:txBody>
          </p:sp>
          <p:sp>
            <p:nvSpPr>
              <p:cNvPr id="190" name="TextBox 189">
                <a:extLst>
                  <a:ext uri="{FF2B5EF4-FFF2-40B4-BE49-F238E27FC236}">
                    <a16:creationId xmlns="" xmlns:a16="http://schemas.microsoft.com/office/drawing/2014/main" id="{B2716580-5199-6046-98AE-FDEF2EFDA9F8}"/>
                  </a:ext>
                </a:extLst>
              </p:cNvPr>
              <p:cNvSpPr txBox="1"/>
              <p:nvPr/>
            </p:nvSpPr>
            <p:spPr>
              <a:xfrm>
                <a:off x="4899780" y="3386036"/>
                <a:ext cx="739213" cy="32861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  t+1</a:t>
                </a:r>
              </a:p>
            </p:txBody>
          </p:sp>
          <p:sp>
            <p:nvSpPr>
              <p:cNvPr id="191" name="TextBox 190">
                <a:extLst>
                  <a:ext uri="{FF2B5EF4-FFF2-40B4-BE49-F238E27FC236}">
                    <a16:creationId xmlns="" xmlns:a16="http://schemas.microsoft.com/office/drawing/2014/main" id="{25EF77B7-7A4C-184E-A615-040A96D5889B}"/>
                  </a:ext>
                </a:extLst>
              </p:cNvPr>
              <p:cNvSpPr txBox="1"/>
              <p:nvPr/>
            </p:nvSpPr>
            <p:spPr>
              <a:xfrm>
                <a:off x="6086131" y="3386036"/>
                <a:ext cx="739213" cy="32861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  T-1</a:t>
                </a:r>
              </a:p>
            </p:txBody>
          </p:sp>
          <p:grpSp>
            <p:nvGrpSpPr>
              <p:cNvPr id="192" name="Group 191">
                <a:extLst>
                  <a:ext uri="{FF2B5EF4-FFF2-40B4-BE49-F238E27FC236}">
                    <a16:creationId xmlns="" xmlns:a16="http://schemas.microsoft.com/office/drawing/2014/main" id="{C6D2A2AD-9396-E448-805F-C465FB12246D}"/>
                  </a:ext>
                </a:extLst>
              </p:cNvPr>
              <p:cNvGrpSpPr/>
              <p:nvPr/>
            </p:nvGrpSpPr>
            <p:grpSpPr>
              <a:xfrm>
                <a:off x="1460141" y="3656027"/>
                <a:ext cx="555171" cy="1119606"/>
                <a:chOff x="6069918" y="3103124"/>
                <a:chExt cx="555171" cy="1119606"/>
              </a:xfrm>
            </p:grpSpPr>
            <p:sp>
              <p:nvSpPr>
                <p:cNvPr id="229" name="Rectangle 228">
                  <a:extLst>
                    <a:ext uri="{FF2B5EF4-FFF2-40B4-BE49-F238E27FC236}">
                      <a16:creationId xmlns="" xmlns:a16="http://schemas.microsoft.com/office/drawing/2014/main" id="{CD2D17C2-09AA-7F4F-9DBC-1B9EBE487FD9}"/>
                    </a:ext>
                  </a:extLst>
                </p:cNvPr>
                <p:cNvSpPr/>
                <p:nvPr/>
              </p:nvSpPr>
              <p:spPr>
                <a:xfrm>
                  <a:off x="6113612" y="3161702"/>
                  <a:ext cx="457160" cy="1061028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30" name="TextBox 229">
                      <a:extLst>
                        <a:ext uri="{FF2B5EF4-FFF2-40B4-BE49-F238E27FC236}">
                          <a16:creationId xmlns="" xmlns:a16="http://schemas.microsoft.com/office/drawing/2014/main" id="{E4ED5925-9AD1-0D4D-8D16-3A10BB783B6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069918" y="3103124"/>
                      <a:ext cx="555171" cy="109537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>
                        <a:lnSpc>
                          <a:spcPct val="150000"/>
                        </a:lnSpc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120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1200" dirty="0"/>
                    </a:p>
                    <a:p>
                      <a:pPr>
                        <a:lnSpc>
                          <a:spcPct val="150000"/>
                        </a:lnSpc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1200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1200" dirty="0"/>
                    </a:p>
                    <a:p>
                      <a:pPr>
                        <a:lnSpc>
                          <a:spcPct val="150000"/>
                        </a:lnSpc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1200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1200" dirty="0"/>
                    </a:p>
                  </p:txBody>
                </p:sp>
              </mc:Choice>
              <mc:Fallback xmlns="">
                <p:sp>
                  <p:nvSpPr>
                    <p:cNvPr id="230" name="TextBox 229">
                      <a:extLst>
                        <a:ext uri="{FF2B5EF4-FFF2-40B4-BE49-F238E27FC236}">
                          <a16:creationId xmlns:a16="http://schemas.microsoft.com/office/drawing/2014/main" id="{E4ED5925-9AD1-0D4D-8D16-3A10BB783B66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069918" y="3103124"/>
                      <a:ext cx="555171" cy="1095374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193" name="iṩliḑè">
                <a:extLst>
                  <a:ext uri="{FF2B5EF4-FFF2-40B4-BE49-F238E27FC236}">
                    <a16:creationId xmlns="" xmlns:a16="http://schemas.microsoft.com/office/drawing/2014/main" id="{64DC80AC-AE16-6D4E-8E60-3FBB7BF46E3A}"/>
                  </a:ext>
                </a:extLst>
              </p:cNvPr>
              <p:cNvSpPr txBox="1"/>
              <p:nvPr/>
            </p:nvSpPr>
            <p:spPr>
              <a:xfrm>
                <a:off x="-744481" y="3997552"/>
                <a:ext cx="2037821" cy="365338"/>
              </a:xfrm>
              <a:prstGeom prst="rect">
                <a:avLst/>
              </a:prstGeom>
              <a:noFill/>
            </p:spPr>
            <p:txBody>
              <a:bodyPr wrap="none" lIns="90000" tIns="46800" rIns="90000" bIns="46800" anchor="b" anchorCtr="0">
                <a:normAutofit/>
              </a:bodyPr>
              <a:lstStyle/>
              <a:p>
                <a:pPr algn="r"/>
                <a:r>
                  <a:rPr lang="en-US" altLang="zh-CN" sz="1200" b="1" dirty="0">
                    <a:solidFill>
                      <a:srgbClr val="0B69DF"/>
                    </a:solidFill>
                  </a:rPr>
                  <a:t>State</a:t>
                </a:r>
                <a:endParaRPr lang="en-US" altLang="zh-CN" sz="1400" b="1" dirty="0">
                  <a:solidFill>
                    <a:srgbClr val="0B69DF"/>
                  </a:solidFill>
                </a:endParaRPr>
              </a:p>
            </p:txBody>
          </p:sp>
          <p:sp>
            <p:nvSpPr>
              <p:cNvPr id="194" name="iṩliḑè">
                <a:extLst>
                  <a:ext uri="{FF2B5EF4-FFF2-40B4-BE49-F238E27FC236}">
                    <a16:creationId xmlns="" xmlns:a16="http://schemas.microsoft.com/office/drawing/2014/main" id="{A553BA27-03E7-804D-AE07-0276F5D5F5FF}"/>
                  </a:ext>
                </a:extLst>
              </p:cNvPr>
              <p:cNvSpPr txBox="1"/>
              <p:nvPr/>
            </p:nvSpPr>
            <p:spPr>
              <a:xfrm>
                <a:off x="-657395" y="2376592"/>
                <a:ext cx="2037821" cy="365338"/>
              </a:xfrm>
              <a:prstGeom prst="rect">
                <a:avLst/>
              </a:prstGeom>
              <a:noFill/>
            </p:spPr>
            <p:txBody>
              <a:bodyPr wrap="none" lIns="90000" tIns="46800" rIns="90000" bIns="46800" anchor="b" anchorCtr="0">
                <a:normAutofit/>
              </a:bodyPr>
              <a:lstStyle/>
              <a:p>
                <a:pPr algn="r"/>
                <a:r>
                  <a:rPr lang="en-US" altLang="zh-CN" sz="1200" b="1" dirty="0">
                    <a:solidFill>
                      <a:srgbClr val="0B69DF"/>
                    </a:solidFill>
                  </a:rPr>
                  <a:t>Action</a:t>
                </a:r>
                <a:endParaRPr lang="en-US" altLang="zh-CN" sz="1400" b="1" dirty="0">
                  <a:solidFill>
                    <a:srgbClr val="0B69DF"/>
                  </a:solidFill>
                </a:endParaRPr>
              </a:p>
            </p:txBody>
          </p:sp>
          <p:grpSp>
            <p:nvGrpSpPr>
              <p:cNvPr id="195" name="Group 194">
                <a:extLst>
                  <a:ext uri="{FF2B5EF4-FFF2-40B4-BE49-F238E27FC236}">
                    <a16:creationId xmlns="" xmlns:a16="http://schemas.microsoft.com/office/drawing/2014/main" id="{EF2BB159-0DFF-2A44-9ABF-BD757D80BE1A}"/>
                  </a:ext>
                </a:extLst>
              </p:cNvPr>
              <p:cNvGrpSpPr/>
              <p:nvPr/>
            </p:nvGrpSpPr>
            <p:grpSpPr>
              <a:xfrm>
                <a:off x="1479417" y="2059814"/>
                <a:ext cx="555171" cy="1133637"/>
                <a:chOff x="6089194" y="1506911"/>
                <a:chExt cx="555171" cy="1133637"/>
              </a:xfrm>
            </p:grpSpPr>
            <p:sp>
              <p:nvSpPr>
                <p:cNvPr id="227" name="Rectangle 226">
                  <a:extLst>
                    <a:ext uri="{FF2B5EF4-FFF2-40B4-BE49-F238E27FC236}">
                      <a16:creationId xmlns="" xmlns:a16="http://schemas.microsoft.com/office/drawing/2014/main" id="{AFD9B8F8-F923-EE4A-83AF-47563992944F}"/>
                    </a:ext>
                  </a:extLst>
                </p:cNvPr>
                <p:cNvSpPr/>
                <p:nvPr/>
              </p:nvSpPr>
              <p:spPr>
                <a:xfrm>
                  <a:off x="6113612" y="1506911"/>
                  <a:ext cx="459831" cy="1101546"/>
                </a:xfrm>
                <a:prstGeom prst="rect">
                  <a:avLst/>
                </a:prstGeom>
                <a:solidFill>
                  <a:schemeClr val="bg2">
                    <a:lumMod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28" name="TextBox 227">
                      <a:extLst>
                        <a:ext uri="{FF2B5EF4-FFF2-40B4-BE49-F238E27FC236}">
                          <a16:creationId xmlns="" xmlns:a16="http://schemas.microsoft.com/office/drawing/2014/main" id="{A8F5742E-D232-F641-8E7B-231E1D59189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089194" y="1506912"/>
                      <a:ext cx="555171" cy="1133636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>
                        <a:lnSpc>
                          <a:spcPct val="150000"/>
                        </a:lnSpc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lang="en-US" sz="1200" i="1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US" sz="1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  <m:sup>
                                <m:r>
                                  <a:rPr lang="en-US" sz="1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𝑜𝑛</m:t>
                                </m:r>
                              </m:sup>
                            </m:sSubSup>
                          </m:oMath>
                        </m:oMathPara>
                      </a14:m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lang="en-US" sz="11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1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US" sz="11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  <m:sup>
                                <m:r>
                                  <a:rPr lang="en-US" sz="11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𝑜</m:t>
                                </m:r>
                                <m:r>
                                  <a:rPr lang="en-US" sz="11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𝑓𝑓</m:t>
                                </m:r>
                              </m:sup>
                            </m:sSubSup>
                          </m:oMath>
                        </m:oMathPara>
                      </a14:m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12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1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228" name="TextBox 227">
                      <a:extLst>
                        <a:ext uri="{FF2B5EF4-FFF2-40B4-BE49-F238E27FC236}">
                          <a16:creationId xmlns:a16="http://schemas.microsoft.com/office/drawing/2014/main" id="{A8F5742E-D232-F641-8E7B-231E1D591891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089194" y="1506912"/>
                      <a:ext cx="555171" cy="1133636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196" name="Group 195">
                <a:extLst>
                  <a:ext uri="{FF2B5EF4-FFF2-40B4-BE49-F238E27FC236}">
                    <a16:creationId xmlns="" xmlns:a16="http://schemas.microsoft.com/office/drawing/2014/main" id="{E5D7057A-394F-7E43-9CC8-12DDD08E0934}"/>
                  </a:ext>
                </a:extLst>
              </p:cNvPr>
              <p:cNvGrpSpPr/>
              <p:nvPr/>
            </p:nvGrpSpPr>
            <p:grpSpPr>
              <a:xfrm>
                <a:off x="2215222" y="2048757"/>
                <a:ext cx="555171" cy="1131431"/>
                <a:chOff x="6089194" y="1506911"/>
                <a:chExt cx="555171" cy="1131431"/>
              </a:xfrm>
            </p:grpSpPr>
            <p:sp>
              <p:nvSpPr>
                <p:cNvPr id="225" name="Rectangle 224">
                  <a:extLst>
                    <a:ext uri="{FF2B5EF4-FFF2-40B4-BE49-F238E27FC236}">
                      <a16:creationId xmlns="" xmlns:a16="http://schemas.microsoft.com/office/drawing/2014/main" id="{B9C2CCE0-8E3F-3F4A-A3AA-DDD426E64819}"/>
                    </a:ext>
                  </a:extLst>
                </p:cNvPr>
                <p:cNvSpPr/>
                <p:nvPr/>
              </p:nvSpPr>
              <p:spPr>
                <a:xfrm>
                  <a:off x="6113612" y="1506911"/>
                  <a:ext cx="459831" cy="1101546"/>
                </a:xfrm>
                <a:prstGeom prst="rect">
                  <a:avLst/>
                </a:prstGeom>
                <a:solidFill>
                  <a:schemeClr val="bg2">
                    <a:lumMod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26" name="TextBox 225">
                      <a:extLst>
                        <a:ext uri="{FF2B5EF4-FFF2-40B4-BE49-F238E27FC236}">
                          <a16:creationId xmlns="" xmlns:a16="http://schemas.microsoft.com/office/drawing/2014/main" id="{8002A820-D723-724B-B6E4-D6F32BF66BF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089194" y="1506912"/>
                      <a:ext cx="555171" cy="113143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>
                        <a:lnSpc>
                          <a:spcPct val="150000"/>
                        </a:lnSpc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lang="en-US" sz="1200" i="1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US" sz="1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sz="1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𝑜𝑛</m:t>
                                </m:r>
                              </m:sup>
                            </m:sSubSup>
                          </m:oMath>
                        </m:oMathPara>
                      </a14:m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lang="en-US" sz="11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1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US" sz="11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sz="11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𝑜</m:t>
                                </m:r>
                                <m:r>
                                  <a:rPr lang="en-US" sz="11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𝑓𝑓</m:t>
                                </m:r>
                              </m:sup>
                            </m:sSubSup>
                          </m:oMath>
                        </m:oMathPara>
                      </a14:m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12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1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226" name="TextBox 225">
                      <a:extLst>
                        <a:ext uri="{FF2B5EF4-FFF2-40B4-BE49-F238E27FC236}">
                          <a16:creationId xmlns:a16="http://schemas.microsoft.com/office/drawing/2014/main" id="{8002A820-D723-724B-B6E4-D6F32BF66BFE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089194" y="1506912"/>
                      <a:ext cx="555171" cy="1131430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197" name="Group 196">
                <a:extLst>
                  <a:ext uri="{FF2B5EF4-FFF2-40B4-BE49-F238E27FC236}">
                    <a16:creationId xmlns="" xmlns:a16="http://schemas.microsoft.com/office/drawing/2014/main" id="{29A463D4-1203-974D-8BAF-0E3AD4222567}"/>
                  </a:ext>
                </a:extLst>
              </p:cNvPr>
              <p:cNvGrpSpPr/>
              <p:nvPr/>
            </p:nvGrpSpPr>
            <p:grpSpPr>
              <a:xfrm>
                <a:off x="2203992" y="3655027"/>
                <a:ext cx="555171" cy="1119606"/>
                <a:chOff x="6069918" y="3103124"/>
                <a:chExt cx="555171" cy="1119606"/>
              </a:xfrm>
            </p:grpSpPr>
            <p:sp>
              <p:nvSpPr>
                <p:cNvPr id="223" name="Rectangle 222">
                  <a:extLst>
                    <a:ext uri="{FF2B5EF4-FFF2-40B4-BE49-F238E27FC236}">
                      <a16:creationId xmlns="" xmlns:a16="http://schemas.microsoft.com/office/drawing/2014/main" id="{B65132A3-FF1B-9540-AE19-04DDB5E8A750}"/>
                    </a:ext>
                  </a:extLst>
                </p:cNvPr>
                <p:cNvSpPr/>
                <p:nvPr/>
              </p:nvSpPr>
              <p:spPr>
                <a:xfrm>
                  <a:off x="6113612" y="3161702"/>
                  <a:ext cx="457160" cy="1061028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24" name="TextBox 223">
                      <a:extLst>
                        <a:ext uri="{FF2B5EF4-FFF2-40B4-BE49-F238E27FC236}">
                          <a16:creationId xmlns="" xmlns:a16="http://schemas.microsoft.com/office/drawing/2014/main" id="{BB41BBBD-8DC3-4B4A-9CE1-68437381785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069918" y="3103124"/>
                      <a:ext cx="555171" cy="109537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>
                        <a:lnSpc>
                          <a:spcPct val="150000"/>
                        </a:lnSpc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120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1200" dirty="0"/>
                    </a:p>
                    <a:p>
                      <a:pPr>
                        <a:lnSpc>
                          <a:spcPct val="150000"/>
                        </a:lnSpc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1200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1200" dirty="0"/>
                    </a:p>
                    <a:p>
                      <a:pPr>
                        <a:lnSpc>
                          <a:spcPct val="150000"/>
                        </a:lnSpc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120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1200" dirty="0"/>
                    </a:p>
                  </p:txBody>
                </p:sp>
              </mc:Choice>
              <mc:Fallback xmlns="">
                <p:sp>
                  <p:nvSpPr>
                    <p:cNvPr id="224" name="TextBox 223">
                      <a:extLst>
                        <a:ext uri="{FF2B5EF4-FFF2-40B4-BE49-F238E27FC236}">
                          <a16:creationId xmlns:a16="http://schemas.microsoft.com/office/drawing/2014/main" id="{BB41BBBD-8DC3-4B4A-9CE1-684373817859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069918" y="3103124"/>
                      <a:ext cx="555171" cy="1095374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198" name="Group 197">
                <a:extLst>
                  <a:ext uri="{FF2B5EF4-FFF2-40B4-BE49-F238E27FC236}">
                    <a16:creationId xmlns="" xmlns:a16="http://schemas.microsoft.com/office/drawing/2014/main" id="{A0AD684E-ED04-0D46-A04D-74F10DF0D630}"/>
                  </a:ext>
                </a:extLst>
              </p:cNvPr>
              <p:cNvGrpSpPr/>
              <p:nvPr/>
            </p:nvGrpSpPr>
            <p:grpSpPr>
              <a:xfrm>
                <a:off x="4175506" y="2010890"/>
                <a:ext cx="555171" cy="1131431"/>
                <a:chOff x="6089194" y="1506911"/>
                <a:chExt cx="555171" cy="1131431"/>
              </a:xfrm>
            </p:grpSpPr>
            <p:sp>
              <p:nvSpPr>
                <p:cNvPr id="221" name="Rectangle 220">
                  <a:extLst>
                    <a:ext uri="{FF2B5EF4-FFF2-40B4-BE49-F238E27FC236}">
                      <a16:creationId xmlns="" xmlns:a16="http://schemas.microsoft.com/office/drawing/2014/main" id="{99BBC0AB-C7D2-1946-BF33-096E8FBF35DA}"/>
                    </a:ext>
                  </a:extLst>
                </p:cNvPr>
                <p:cNvSpPr/>
                <p:nvPr/>
              </p:nvSpPr>
              <p:spPr>
                <a:xfrm>
                  <a:off x="6113612" y="1506911"/>
                  <a:ext cx="459831" cy="1101546"/>
                </a:xfrm>
                <a:prstGeom prst="rect">
                  <a:avLst/>
                </a:prstGeom>
                <a:solidFill>
                  <a:schemeClr val="bg2">
                    <a:lumMod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22" name="TextBox 221">
                      <a:extLst>
                        <a:ext uri="{FF2B5EF4-FFF2-40B4-BE49-F238E27FC236}">
                          <a16:creationId xmlns="" xmlns:a16="http://schemas.microsoft.com/office/drawing/2014/main" id="{C3A3E837-0CA6-9E4A-8925-4FF93ABAFB2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089194" y="1506912"/>
                      <a:ext cx="555171" cy="113143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>
                        <a:lnSpc>
                          <a:spcPct val="150000"/>
                        </a:lnSpc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lang="en-US" sz="1200" i="1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US" sz="1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  <m:sup>
                                <m:r>
                                  <a:rPr lang="en-US" sz="1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𝑜𝑛</m:t>
                                </m:r>
                              </m:sup>
                            </m:sSubSup>
                          </m:oMath>
                        </m:oMathPara>
                      </a14:m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lang="en-US" sz="11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1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US" sz="11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  <m:sup>
                                <m:r>
                                  <a:rPr lang="en-US" sz="11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𝑜</m:t>
                                </m:r>
                                <m:r>
                                  <a:rPr lang="en-US" sz="11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𝑓𝑓</m:t>
                                </m:r>
                              </m:sup>
                            </m:sSubSup>
                          </m:oMath>
                        </m:oMathPara>
                      </a14:m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1200" i="1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1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222" name="TextBox 221">
                      <a:extLst>
                        <a:ext uri="{FF2B5EF4-FFF2-40B4-BE49-F238E27FC236}">
                          <a16:creationId xmlns:a16="http://schemas.microsoft.com/office/drawing/2014/main" id="{C3A3E837-0CA6-9E4A-8925-4FF93ABAFB21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089194" y="1506912"/>
                      <a:ext cx="555171" cy="1131430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199" name="Group 198">
                <a:extLst>
                  <a:ext uri="{FF2B5EF4-FFF2-40B4-BE49-F238E27FC236}">
                    <a16:creationId xmlns="" xmlns:a16="http://schemas.microsoft.com/office/drawing/2014/main" id="{C62920C7-9337-C345-9F29-F4689646DA82}"/>
                  </a:ext>
                </a:extLst>
              </p:cNvPr>
              <p:cNvGrpSpPr/>
              <p:nvPr/>
            </p:nvGrpSpPr>
            <p:grpSpPr>
              <a:xfrm>
                <a:off x="4162375" y="3644141"/>
                <a:ext cx="555171" cy="1119606"/>
                <a:chOff x="6069918" y="3103124"/>
                <a:chExt cx="555171" cy="1119606"/>
              </a:xfrm>
            </p:grpSpPr>
            <p:sp>
              <p:nvSpPr>
                <p:cNvPr id="219" name="Rectangle 218">
                  <a:extLst>
                    <a:ext uri="{FF2B5EF4-FFF2-40B4-BE49-F238E27FC236}">
                      <a16:creationId xmlns="" xmlns:a16="http://schemas.microsoft.com/office/drawing/2014/main" id="{89507CEE-B9CA-C744-ADFE-E44F2220021B}"/>
                    </a:ext>
                  </a:extLst>
                </p:cNvPr>
                <p:cNvSpPr/>
                <p:nvPr/>
              </p:nvSpPr>
              <p:spPr>
                <a:xfrm>
                  <a:off x="6113612" y="3161702"/>
                  <a:ext cx="457160" cy="1061028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20" name="TextBox 219">
                      <a:extLst>
                        <a:ext uri="{FF2B5EF4-FFF2-40B4-BE49-F238E27FC236}">
                          <a16:creationId xmlns="" xmlns:a16="http://schemas.microsoft.com/office/drawing/2014/main" id="{F8E9BF81-D34B-C743-90FE-4168C2440F6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069918" y="3103124"/>
                      <a:ext cx="555171" cy="109537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>
                        <a:lnSpc>
                          <a:spcPct val="150000"/>
                        </a:lnSpc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120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1200" dirty="0"/>
                    </a:p>
                    <a:p>
                      <a:pPr>
                        <a:lnSpc>
                          <a:spcPct val="150000"/>
                        </a:lnSpc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1200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1200" dirty="0"/>
                    </a:p>
                    <a:p>
                      <a:pPr>
                        <a:lnSpc>
                          <a:spcPct val="150000"/>
                        </a:lnSpc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120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1200" dirty="0"/>
                    </a:p>
                  </p:txBody>
                </p:sp>
              </mc:Choice>
              <mc:Fallback xmlns="">
                <p:sp>
                  <p:nvSpPr>
                    <p:cNvPr id="220" name="TextBox 219">
                      <a:extLst>
                        <a:ext uri="{FF2B5EF4-FFF2-40B4-BE49-F238E27FC236}">
                          <a16:creationId xmlns:a16="http://schemas.microsoft.com/office/drawing/2014/main" id="{F8E9BF81-D34B-C743-90FE-4168C2440F66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069918" y="3103124"/>
                      <a:ext cx="555171" cy="1095374"/>
                    </a:xfrm>
                    <a:prstGeom prst="rect">
                      <a:avLst/>
                    </a:prstGeom>
                    <a:blipFill>
                      <a:blip r:embed="rId10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200" name="Group 199">
                <a:extLst>
                  <a:ext uri="{FF2B5EF4-FFF2-40B4-BE49-F238E27FC236}">
                    <a16:creationId xmlns="" xmlns:a16="http://schemas.microsoft.com/office/drawing/2014/main" id="{5DC585C3-1CF8-F64F-A4E6-8C12CC14BA1E}"/>
                  </a:ext>
                </a:extLst>
              </p:cNvPr>
              <p:cNvGrpSpPr/>
              <p:nvPr/>
            </p:nvGrpSpPr>
            <p:grpSpPr>
              <a:xfrm>
                <a:off x="4893740" y="3644141"/>
                <a:ext cx="555171" cy="1119606"/>
                <a:chOff x="6069918" y="3103124"/>
                <a:chExt cx="555171" cy="1119606"/>
              </a:xfrm>
            </p:grpSpPr>
            <p:sp>
              <p:nvSpPr>
                <p:cNvPr id="217" name="Rectangle 216">
                  <a:extLst>
                    <a:ext uri="{FF2B5EF4-FFF2-40B4-BE49-F238E27FC236}">
                      <a16:creationId xmlns="" xmlns:a16="http://schemas.microsoft.com/office/drawing/2014/main" id="{697436AD-E176-9047-8923-A0E6685986B4}"/>
                    </a:ext>
                  </a:extLst>
                </p:cNvPr>
                <p:cNvSpPr/>
                <p:nvPr/>
              </p:nvSpPr>
              <p:spPr>
                <a:xfrm>
                  <a:off x="6113612" y="3161702"/>
                  <a:ext cx="457160" cy="1061028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18" name="TextBox 217">
                      <a:extLst>
                        <a:ext uri="{FF2B5EF4-FFF2-40B4-BE49-F238E27FC236}">
                          <a16:creationId xmlns="" xmlns:a16="http://schemas.microsoft.com/office/drawing/2014/main" id="{4C8D3AE0-0287-6846-94EF-9309DDFE98B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069918" y="3103124"/>
                      <a:ext cx="555171" cy="109537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>
                        <a:lnSpc>
                          <a:spcPct val="150000"/>
                        </a:lnSpc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120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1200" dirty="0"/>
                    </a:p>
                    <a:p>
                      <a:pPr>
                        <a:lnSpc>
                          <a:spcPct val="150000"/>
                        </a:lnSpc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1200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1200" dirty="0"/>
                    </a:p>
                    <a:p>
                      <a:pPr>
                        <a:lnSpc>
                          <a:spcPct val="150000"/>
                        </a:lnSpc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120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1200" dirty="0"/>
                    </a:p>
                  </p:txBody>
                </p:sp>
              </mc:Choice>
              <mc:Fallback xmlns="">
                <p:sp>
                  <p:nvSpPr>
                    <p:cNvPr id="218" name="TextBox 217">
                      <a:extLst>
                        <a:ext uri="{FF2B5EF4-FFF2-40B4-BE49-F238E27FC236}">
                          <a16:creationId xmlns:a16="http://schemas.microsoft.com/office/drawing/2014/main" id="{4C8D3AE0-0287-6846-94EF-9309DDFE98BA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069918" y="3103124"/>
                      <a:ext cx="555171" cy="1095374"/>
                    </a:xfrm>
                    <a:prstGeom prst="rect">
                      <a:avLst/>
                    </a:prstGeom>
                    <a:blipFill>
                      <a:blip r:embed="rId11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201" name="Rectangle 200">
                <a:extLst>
                  <a:ext uri="{FF2B5EF4-FFF2-40B4-BE49-F238E27FC236}">
                    <a16:creationId xmlns="" xmlns:a16="http://schemas.microsoft.com/office/drawing/2014/main" id="{050C32B1-43D9-4046-AEFD-E58C79465DC5}"/>
                  </a:ext>
                </a:extLst>
              </p:cNvPr>
              <p:cNvSpPr/>
              <p:nvPr/>
            </p:nvSpPr>
            <p:spPr>
              <a:xfrm>
                <a:off x="3383150" y="2010890"/>
                <a:ext cx="459831" cy="1101546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202" name="Rectangle 201">
                <a:extLst>
                  <a:ext uri="{FF2B5EF4-FFF2-40B4-BE49-F238E27FC236}">
                    <a16:creationId xmlns="" xmlns:a16="http://schemas.microsoft.com/office/drawing/2014/main" id="{78592603-3603-424D-9498-A8449920A727}"/>
                  </a:ext>
                </a:extLst>
              </p:cNvPr>
              <p:cNvSpPr/>
              <p:nvPr/>
            </p:nvSpPr>
            <p:spPr>
              <a:xfrm>
                <a:off x="3415625" y="3701800"/>
                <a:ext cx="459831" cy="1101546"/>
              </a:xfrm>
              <a:prstGeom prst="rect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203" name="Rectangle 202">
                <a:extLst>
                  <a:ext uri="{FF2B5EF4-FFF2-40B4-BE49-F238E27FC236}">
                    <a16:creationId xmlns="" xmlns:a16="http://schemas.microsoft.com/office/drawing/2014/main" id="{19A1048B-9879-B143-8C57-C9B1D2DD7E49}"/>
                  </a:ext>
                </a:extLst>
              </p:cNvPr>
              <p:cNvSpPr/>
              <p:nvPr/>
            </p:nvSpPr>
            <p:spPr>
              <a:xfrm>
                <a:off x="4946104" y="2010890"/>
                <a:ext cx="459831" cy="1101546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/>
              </a:p>
            </p:txBody>
          </p:sp>
          <p:cxnSp>
            <p:nvCxnSpPr>
              <p:cNvPr id="204" name="Straight Connector 203">
                <a:extLst>
                  <a:ext uri="{FF2B5EF4-FFF2-40B4-BE49-F238E27FC236}">
                    <a16:creationId xmlns="" xmlns:a16="http://schemas.microsoft.com/office/drawing/2014/main" id="{8B7B9FB7-3F21-7A4C-9D08-8028EA0188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86927" y="3237215"/>
                <a:ext cx="0" cy="108857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5" name="Group 204">
                <a:extLst>
                  <a:ext uri="{FF2B5EF4-FFF2-40B4-BE49-F238E27FC236}">
                    <a16:creationId xmlns="" xmlns:a16="http://schemas.microsoft.com/office/drawing/2014/main" id="{BF4C913B-4244-AB4D-A0C7-8A4E1FAA6CE8}"/>
                  </a:ext>
                </a:extLst>
              </p:cNvPr>
              <p:cNvGrpSpPr/>
              <p:nvPr/>
            </p:nvGrpSpPr>
            <p:grpSpPr>
              <a:xfrm>
                <a:off x="6124218" y="1998558"/>
                <a:ext cx="555171" cy="1131811"/>
                <a:chOff x="6089194" y="1506911"/>
                <a:chExt cx="555171" cy="1131811"/>
              </a:xfrm>
            </p:grpSpPr>
            <p:sp>
              <p:nvSpPr>
                <p:cNvPr id="215" name="Rectangle 214">
                  <a:extLst>
                    <a:ext uri="{FF2B5EF4-FFF2-40B4-BE49-F238E27FC236}">
                      <a16:creationId xmlns="" xmlns:a16="http://schemas.microsoft.com/office/drawing/2014/main" id="{689089CE-90F3-DE49-A3B7-1A203786AF40}"/>
                    </a:ext>
                  </a:extLst>
                </p:cNvPr>
                <p:cNvSpPr/>
                <p:nvPr/>
              </p:nvSpPr>
              <p:spPr>
                <a:xfrm>
                  <a:off x="6113612" y="1506911"/>
                  <a:ext cx="459831" cy="1101546"/>
                </a:xfrm>
                <a:prstGeom prst="rect">
                  <a:avLst/>
                </a:prstGeom>
                <a:solidFill>
                  <a:schemeClr val="bg2">
                    <a:lumMod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16" name="TextBox 215">
                      <a:extLst>
                        <a:ext uri="{FF2B5EF4-FFF2-40B4-BE49-F238E27FC236}">
                          <a16:creationId xmlns="" xmlns:a16="http://schemas.microsoft.com/office/drawing/2014/main" id="{0A08234F-1716-BE42-B831-596CB392E44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089194" y="1506912"/>
                      <a:ext cx="555171" cy="113181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>
                        <a:lnSpc>
                          <a:spcPct val="150000"/>
                        </a:lnSpc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lang="en-US" sz="1200" i="1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US" sz="1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  <m:r>
                                  <a:rPr lang="en-US" sz="1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  <m:sup>
                                <m:r>
                                  <a:rPr lang="en-US" sz="1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𝑜𝑛</m:t>
                                </m:r>
                              </m:sup>
                            </m:sSubSup>
                          </m:oMath>
                        </m:oMathPara>
                      </a14:m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lang="en-US" sz="11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1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US" sz="11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  <m:r>
                                  <a:rPr lang="en-US" sz="11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  <m:sup>
                                <m:r>
                                  <a:rPr lang="en-US" sz="11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𝑜</m:t>
                                </m:r>
                                <m:r>
                                  <a:rPr lang="en-US" sz="11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𝑓𝑓</m:t>
                                </m:r>
                              </m:sup>
                            </m:sSubSup>
                          </m:oMath>
                        </m:oMathPara>
                      </a14:m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1200" i="1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1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  <m:r>
                                  <a:rPr lang="en-US" sz="1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216" name="TextBox 215">
                      <a:extLst>
                        <a:ext uri="{FF2B5EF4-FFF2-40B4-BE49-F238E27FC236}">
                          <a16:creationId xmlns:a16="http://schemas.microsoft.com/office/drawing/2014/main" id="{0A08234F-1716-BE42-B831-596CB392E445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089194" y="1506912"/>
                      <a:ext cx="555171" cy="1131810"/>
                    </a:xfrm>
                    <a:prstGeom prst="rect">
                      <a:avLst/>
                    </a:prstGeom>
                    <a:blipFill>
                      <a:blip r:embed="rId12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206" name="Group 205">
                <a:extLst>
                  <a:ext uri="{FF2B5EF4-FFF2-40B4-BE49-F238E27FC236}">
                    <a16:creationId xmlns="" xmlns:a16="http://schemas.microsoft.com/office/drawing/2014/main" id="{1D158A0A-03DC-5545-804F-6384BBFD1771}"/>
                  </a:ext>
                </a:extLst>
              </p:cNvPr>
              <p:cNvGrpSpPr/>
              <p:nvPr/>
            </p:nvGrpSpPr>
            <p:grpSpPr>
              <a:xfrm>
                <a:off x="6085951" y="3644141"/>
                <a:ext cx="555171" cy="1119606"/>
                <a:chOff x="6047966" y="3103124"/>
                <a:chExt cx="555171" cy="1119606"/>
              </a:xfrm>
            </p:grpSpPr>
            <p:sp>
              <p:nvSpPr>
                <p:cNvPr id="213" name="Rectangle 212">
                  <a:extLst>
                    <a:ext uri="{FF2B5EF4-FFF2-40B4-BE49-F238E27FC236}">
                      <a16:creationId xmlns="" xmlns:a16="http://schemas.microsoft.com/office/drawing/2014/main" id="{E48E9EBA-FCBE-C445-A9BD-D46FA4F4A2F5}"/>
                    </a:ext>
                  </a:extLst>
                </p:cNvPr>
                <p:cNvSpPr/>
                <p:nvPr/>
              </p:nvSpPr>
              <p:spPr>
                <a:xfrm>
                  <a:off x="6113612" y="3161702"/>
                  <a:ext cx="457160" cy="1061028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14" name="TextBox 213">
                      <a:extLst>
                        <a:ext uri="{FF2B5EF4-FFF2-40B4-BE49-F238E27FC236}">
                          <a16:creationId xmlns="" xmlns:a16="http://schemas.microsoft.com/office/drawing/2014/main" id="{5554B69C-00A4-EA43-A785-AF59E931D92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047966" y="3103124"/>
                      <a:ext cx="555171" cy="109537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>
                        <a:lnSpc>
                          <a:spcPct val="150000"/>
                        </a:lnSpc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120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1200" dirty="0"/>
                    </a:p>
                    <a:p>
                      <a:pPr>
                        <a:lnSpc>
                          <a:spcPct val="150000"/>
                        </a:lnSpc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1200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1200" dirty="0"/>
                    </a:p>
                    <a:p>
                      <a:pPr>
                        <a:lnSpc>
                          <a:spcPct val="150000"/>
                        </a:lnSpc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120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1200" dirty="0"/>
                    </a:p>
                  </p:txBody>
                </p:sp>
              </mc:Choice>
              <mc:Fallback xmlns="">
                <p:sp>
                  <p:nvSpPr>
                    <p:cNvPr id="214" name="TextBox 213">
                      <a:extLst>
                        <a:ext uri="{FF2B5EF4-FFF2-40B4-BE49-F238E27FC236}">
                          <a16:creationId xmlns:a16="http://schemas.microsoft.com/office/drawing/2014/main" id="{5554B69C-00A4-EA43-A785-AF59E931D92E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047966" y="3103124"/>
                      <a:ext cx="555171" cy="1095374"/>
                    </a:xfrm>
                    <a:prstGeom prst="rect">
                      <a:avLst/>
                    </a:prstGeom>
                    <a:blipFill>
                      <a:blip r:embed="rId13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207" name="Group 206">
                <a:extLst>
                  <a:ext uri="{FF2B5EF4-FFF2-40B4-BE49-F238E27FC236}">
                    <a16:creationId xmlns="" xmlns:a16="http://schemas.microsoft.com/office/drawing/2014/main" id="{DFEEB816-83B8-8348-80A1-5A1AFCC6CA61}"/>
                  </a:ext>
                </a:extLst>
              </p:cNvPr>
              <p:cNvGrpSpPr/>
              <p:nvPr/>
            </p:nvGrpSpPr>
            <p:grpSpPr>
              <a:xfrm>
                <a:off x="6809341" y="3631956"/>
                <a:ext cx="555171" cy="1119606"/>
                <a:chOff x="6069918" y="3103124"/>
                <a:chExt cx="555171" cy="1119606"/>
              </a:xfrm>
            </p:grpSpPr>
            <p:sp>
              <p:nvSpPr>
                <p:cNvPr id="211" name="Rectangle 210">
                  <a:extLst>
                    <a:ext uri="{FF2B5EF4-FFF2-40B4-BE49-F238E27FC236}">
                      <a16:creationId xmlns="" xmlns:a16="http://schemas.microsoft.com/office/drawing/2014/main" id="{A570CBEA-CE7F-9247-B5C2-06837DE7E863}"/>
                    </a:ext>
                  </a:extLst>
                </p:cNvPr>
                <p:cNvSpPr/>
                <p:nvPr/>
              </p:nvSpPr>
              <p:spPr>
                <a:xfrm>
                  <a:off x="6113612" y="3161702"/>
                  <a:ext cx="457160" cy="1061028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12" name="TextBox 211">
                      <a:extLst>
                        <a:ext uri="{FF2B5EF4-FFF2-40B4-BE49-F238E27FC236}">
                          <a16:creationId xmlns="" xmlns:a16="http://schemas.microsoft.com/office/drawing/2014/main" id="{42BE7A0C-051B-6644-8D80-6ABA4F615F0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069918" y="3103124"/>
                      <a:ext cx="555171" cy="109537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>
                        <a:lnSpc>
                          <a:spcPct val="150000"/>
                        </a:lnSpc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120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1200" dirty="0"/>
                    </a:p>
                    <a:p>
                      <a:pPr>
                        <a:lnSpc>
                          <a:spcPct val="150000"/>
                        </a:lnSpc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1200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1200" dirty="0"/>
                    </a:p>
                    <a:p>
                      <a:pPr>
                        <a:lnSpc>
                          <a:spcPct val="150000"/>
                        </a:lnSpc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120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1200" dirty="0"/>
                    </a:p>
                  </p:txBody>
                </p:sp>
              </mc:Choice>
              <mc:Fallback xmlns="">
                <p:sp>
                  <p:nvSpPr>
                    <p:cNvPr id="212" name="TextBox 211">
                      <a:extLst>
                        <a:ext uri="{FF2B5EF4-FFF2-40B4-BE49-F238E27FC236}">
                          <a16:creationId xmlns:a16="http://schemas.microsoft.com/office/drawing/2014/main" id="{42BE7A0C-051B-6644-8D80-6ABA4F615F09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069918" y="3103124"/>
                      <a:ext cx="555171" cy="1095374"/>
                    </a:xfrm>
                    <a:prstGeom prst="rect">
                      <a:avLst/>
                    </a:prstGeom>
                    <a:blipFill>
                      <a:blip r:embed="rId14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208" name="TextBox 207">
                <a:extLst>
                  <a:ext uri="{FF2B5EF4-FFF2-40B4-BE49-F238E27FC236}">
                    <a16:creationId xmlns="" xmlns:a16="http://schemas.microsoft.com/office/drawing/2014/main" id="{B3319CF1-1ED4-1249-AAC9-28866110E9E8}"/>
                  </a:ext>
                </a:extLst>
              </p:cNvPr>
              <p:cNvSpPr txBox="1"/>
              <p:nvPr/>
            </p:nvSpPr>
            <p:spPr>
              <a:xfrm>
                <a:off x="3428129" y="2323892"/>
                <a:ext cx="357188" cy="4016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…</a:t>
                </a:r>
              </a:p>
            </p:txBody>
          </p:sp>
          <p:sp>
            <p:nvSpPr>
              <p:cNvPr id="209" name="TextBox 208">
                <a:extLst>
                  <a:ext uri="{FF2B5EF4-FFF2-40B4-BE49-F238E27FC236}">
                    <a16:creationId xmlns="" xmlns:a16="http://schemas.microsoft.com/office/drawing/2014/main" id="{89361D88-79DA-E248-913F-9F1163C1ED5E}"/>
                  </a:ext>
                </a:extLst>
              </p:cNvPr>
              <p:cNvSpPr txBox="1"/>
              <p:nvPr/>
            </p:nvSpPr>
            <p:spPr>
              <a:xfrm>
                <a:off x="3449066" y="3989527"/>
                <a:ext cx="357188" cy="4016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solidFill>
                      <a:schemeClr val="bg1">
                        <a:lumMod val="65000"/>
                      </a:schemeClr>
                    </a:solidFill>
                  </a:rPr>
                  <a:t>…</a:t>
                </a:r>
              </a:p>
            </p:txBody>
          </p:sp>
          <p:sp>
            <p:nvSpPr>
              <p:cNvPr id="210" name="TextBox 209">
                <a:extLst>
                  <a:ext uri="{FF2B5EF4-FFF2-40B4-BE49-F238E27FC236}">
                    <a16:creationId xmlns="" xmlns:a16="http://schemas.microsoft.com/office/drawing/2014/main" id="{10581656-398F-BB40-96A3-2B32B7B2B8D2}"/>
                  </a:ext>
                </a:extLst>
              </p:cNvPr>
              <p:cNvSpPr txBox="1"/>
              <p:nvPr/>
            </p:nvSpPr>
            <p:spPr>
              <a:xfrm>
                <a:off x="4997425" y="2314705"/>
                <a:ext cx="357188" cy="4016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…</a:t>
                </a:r>
              </a:p>
            </p:txBody>
          </p:sp>
        </p:grpSp>
      </p:grpSp>
      <p:cxnSp>
        <p:nvCxnSpPr>
          <p:cNvPr id="23" name="Straight Arrow Connector 22">
            <a:extLst>
              <a:ext uri="{FF2B5EF4-FFF2-40B4-BE49-F238E27FC236}">
                <a16:creationId xmlns="" xmlns:a16="http://schemas.microsoft.com/office/drawing/2014/main" id="{7E727216-4DFD-9744-A77F-EFDA411C66E9}"/>
              </a:ext>
            </a:extLst>
          </p:cNvPr>
          <p:cNvCxnSpPr>
            <a:cxnSpLocks/>
          </p:cNvCxnSpPr>
          <p:nvPr/>
        </p:nvCxnSpPr>
        <p:spPr>
          <a:xfrm>
            <a:off x="3978320" y="2923115"/>
            <a:ext cx="369607" cy="80554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9" name="Straight Arrow Connector 118">
            <a:extLst>
              <a:ext uri="{FF2B5EF4-FFF2-40B4-BE49-F238E27FC236}">
                <a16:creationId xmlns="" xmlns:a16="http://schemas.microsoft.com/office/drawing/2014/main" id="{69FA5087-DEA7-C64A-9001-CE2232FD784E}"/>
              </a:ext>
            </a:extLst>
          </p:cNvPr>
          <p:cNvCxnSpPr>
            <a:cxnSpLocks/>
          </p:cNvCxnSpPr>
          <p:nvPr/>
        </p:nvCxnSpPr>
        <p:spPr>
          <a:xfrm flipV="1">
            <a:off x="3948945" y="3751479"/>
            <a:ext cx="462462" cy="1954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="" xmlns:a16="http://schemas.microsoft.com/office/drawing/2014/main" id="{7A2EB5EC-7A3F-F04E-A29C-C44DA6DC3AE4}"/>
              </a:ext>
            </a:extLst>
          </p:cNvPr>
          <p:cNvCxnSpPr/>
          <p:nvPr/>
        </p:nvCxnSpPr>
        <p:spPr>
          <a:xfrm>
            <a:off x="3978319" y="4023605"/>
            <a:ext cx="369607" cy="0"/>
          </a:xfrm>
          <a:prstGeom prst="straightConnector1">
            <a:avLst/>
          </a:prstGeom>
          <a:ln w="19050">
            <a:solidFill>
              <a:srgbClr val="258A8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="" xmlns:a16="http://schemas.microsoft.com/office/drawing/2014/main" id="{1555A0F5-4ABC-BF4C-9F26-A62B09999FA6}"/>
              </a:ext>
            </a:extLst>
          </p:cNvPr>
          <p:cNvCxnSpPr>
            <a:cxnSpLocks/>
          </p:cNvCxnSpPr>
          <p:nvPr/>
        </p:nvCxnSpPr>
        <p:spPr>
          <a:xfrm flipV="1">
            <a:off x="3956517" y="4058293"/>
            <a:ext cx="462462" cy="211395"/>
          </a:xfrm>
          <a:prstGeom prst="straightConnector1">
            <a:avLst/>
          </a:prstGeom>
          <a:ln w="19050">
            <a:solidFill>
              <a:srgbClr val="258A8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1" name="TextBox 230">
            <a:extLst>
              <a:ext uri="{FF2B5EF4-FFF2-40B4-BE49-F238E27FC236}">
                <a16:creationId xmlns="" xmlns:a16="http://schemas.microsoft.com/office/drawing/2014/main" id="{E7E75C5E-845F-2641-8024-F39CC0F153C0}"/>
              </a:ext>
            </a:extLst>
          </p:cNvPr>
          <p:cNvSpPr txBox="1"/>
          <p:nvPr/>
        </p:nvSpPr>
        <p:spPr>
          <a:xfrm>
            <a:off x="7005259" y="1197349"/>
            <a:ext cx="4287759" cy="375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b="1" dirty="0">
                <a:solidFill>
                  <a:srgbClr val="0B69DF"/>
                </a:solidFill>
              </a:rPr>
              <a:t>System Dynamics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="" xmlns:a16="http://schemas.microsoft.com/office/drawing/2014/main" id="{87DFAF02-A1AC-5049-941A-7B10D8A9CB19}"/>
              </a:ext>
            </a:extLst>
          </p:cNvPr>
          <p:cNvCxnSpPr/>
          <p:nvPr/>
        </p:nvCxnSpPr>
        <p:spPr>
          <a:xfrm>
            <a:off x="7104288" y="1551129"/>
            <a:ext cx="1555445" cy="0"/>
          </a:xfrm>
          <a:prstGeom prst="line">
            <a:avLst/>
          </a:prstGeom>
          <a:ln>
            <a:solidFill>
              <a:srgbClr val="0B69D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="" xmlns:a16="http://schemas.microsoft.com/office/drawing/2014/main" id="{49AC32F6-BDE4-C648-BEA6-E38AAD5D868E}"/>
                  </a:ext>
                </a:extLst>
              </p:cNvPr>
              <p:cNvSpPr txBox="1"/>
              <p:nvPr/>
            </p:nvSpPr>
            <p:spPr>
              <a:xfrm>
                <a:off x="7029068" y="1560531"/>
                <a:ext cx="2523294" cy="375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400" dirty="0"/>
                  <a:t>At stage t,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4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400" dirty="0"/>
                  <a:t>) known</a:t>
                </a:r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49AC32F6-BDE4-C648-BEA6-E38AAD5D86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9068" y="1560531"/>
                <a:ext cx="2523294" cy="375552"/>
              </a:xfrm>
              <a:prstGeom prst="rect">
                <a:avLst/>
              </a:prstGeom>
              <a:blipFill>
                <a:blip r:embed="rId15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>
            <a:extLst>
              <a:ext uri="{FF2B5EF4-FFF2-40B4-BE49-F238E27FC236}">
                <a16:creationId xmlns="" xmlns:a16="http://schemas.microsoft.com/office/drawing/2014/main" id="{2DEDF27F-FF6E-CC42-8029-464FE4FF6179}"/>
              </a:ext>
            </a:extLst>
          </p:cNvPr>
          <p:cNvGrpSpPr/>
          <p:nvPr/>
        </p:nvGrpSpPr>
        <p:grpSpPr>
          <a:xfrm>
            <a:off x="7502384" y="2156735"/>
            <a:ext cx="1740142" cy="1776879"/>
            <a:chOff x="7502384" y="2156735"/>
            <a:chExt cx="1740142" cy="177687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TextBox 87">
                  <a:extLst>
                    <a:ext uri="{FF2B5EF4-FFF2-40B4-BE49-F238E27FC236}">
                      <a16:creationId xmlns="" xmlns:a16="http://schemas.microsoft.com/office/drawing/2014/main" id="{19936465-6321-A248-B4DF-BC24315DCE17}"/>
                    </a:ext>
                  </a:extLst>
                </p:cNvPr>
                <p:cNvSpPr txBox="1"/>
                <p:nvPr/>
              </p:nvSpPr>
              <p:spPr>
                <a:xfrm>
                  <a:off x="7671672" y="2156735"/>
                  <a:ext cx="1217007" cy="43851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14:m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sz="140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𝑜𝑛</m:t>
                          </m:r>
                        </m:sup>
                      </m:sSubSup>
                    </m:oMath>
                  </a14:m>
                  <a:r>
                    <a:rPr lang="en-US" sz="1400" dirty="0">
                      <a:solidFill>
                        <a:schemeClr val="tx1"/>
                      </a:solidFill>
                    </a:rPr>
                    <a:t>,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sz="14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𝑓𝑓</m:t>
                          </m:r>
                        </m:sup>
                      </m:sSubSup>
                    </m:oMath>
                  </a14:m>
                  <a:r>
                    <a:rPr lang="en-US" sz="1400" dirty="0">
                      <a:solidFill>
                        <a:schemeClr val="tx1"/>
                      </a:solidFill>
                    </a:rPr>
                    <a:t>)</a:t>
                  </a:r>
                </a:p>
              </p:txBody>
            </p:sp>
          </mc:Choice>
          <mc:Fallback xmlns="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19936465-6321-A248-B4DF-BC24315DCE1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71672" y="2156735"/>
                  <a:ext cx="1217007" cy="438518"/>
                </a:xfrm>
                <a:prstGeom prst="rect">
                  <a:avLst/>
                </a:prstGeom>
                <a:blipFill>
                  <a:blip r:embed="rId16"/>
                  <a:stretch>
                    <a:fillRect b="-1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" name="Straight Arrow Connector 7">
              <a:extLst>
                <a:ext uri="{FF2B5EF4-FFF2-40B4-BE49-F238E27FC236}">
                  <a16:creationId xmlns="" xmlns:a16="http://schemas.microsoft.com/office/drawing/2014/main" id="{B79C7C8C-384C-C64D-8333-3096970428B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93091" y="2592811"/>
              <a:ext cx="1" cy="40987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TextBox 91">
                  <a:extLst>
                    <a:ext uri="{FF2B5EF4-FFF2-40B4-BE49-F238E27FC236}">
                      <a16:creationId xmlns="" xmlns:a16="http://schemas.microsoft.com/office/drawing/2014/main" id="{5D3BA49E-4139-7044-838A-BF283EC0C99E}"/>
                    </a:ext>
                  </a:extLst>
                </p:cNvPr>
                <p:cNvSpPr txBox="1"/>
                <p:nvPr/>
              </p:nvSpPr>
              <p:spPr>
                <a:xfrm>
                  <a:off x="8219832" y="2569300"/>
                  <a:ext cx="1022694" cy="37555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en-US" sz="1400" dirty="0"/>
                    <a:t>+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1400" b="0" i="0" smtClean="0">
                          <a:latin typeface="Cambria Math" panose="02040503050406030204" pitchFamily="18" charset="0"/>
                        </a:rPr>
                        <m:t>[0]</m:t>
                      </m:r>
                    </m:oMath>
                  </a14:m>
                  <a:endParaRPr lang="en-US" sz="1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5D3BA49E-4139-7044-838A-BF283EC0C99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19832" y="2569300"/>
                  <a:ext cx="1022694" cy="375552"/>
                </a:xfrm>
                <a:prstGeom prst="rect">
                  <a:avLst/>
                </a:prstGeom>
                <a:blipFill>
                  <a:blip r:embed="rId17"/>
                  <a:stretch>
                    <a:fillRect l="-1220" b="-1290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TextBox 94">
                  <a:extLst>
                    <a:ext uri="{FF2B5EF4-FFF2-40B4-BE49-F238E27FC236}">
                      <a16:creationId xmlns="" xmlns:a16="http://schemas.microsoft.com/office/drawing/2014/main" id="{B6AEC0B6-086C-7B45-85A0-DAC6B6FE7DCD}"/>
                    </a:ext>
                  </a:extLst>
                </p:cNvPr>
                <p:cNvSpPr txBox="1"/>
                <p:nvPr/>
              </p:nvSpPr>
              <p:spPr>
                <a:xfrm>
                  <a:off x="7828990" y="2886867"/>
                  <a:ext cx="728201" cy="4154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en-US" sz="1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B6AEC0B6-086C-7B45-85A0-DAC6B6FE7D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28990" y="2886867"/>
                  <a:ext cx="728201" cy="415498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6" name="Straight Arrow Connector 95">
              <a:extLst>
                <a:ext uri="{FF2B5EF4-FFF2-40B4-BE49-F238E27FC236}">
                  <a16:creationId xmlns="" xmlns:a16="http://schemas.microsoft.com/office/drawing/2014/main" id="{6CC6C25F-1610-244C-9ACC-4351F79665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94028" y="3231169"/>
              <a:ext cx="1" cy="40987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TextBox 96">
                  <a:extLst>
                    <a:ext uri="{FF2B5EF4-FFF2-40B4-BE49-F238E27FC236}">
                      <a16:creationId xmlns="" xmlns:a16="http://schemas.microsoft.com/office/drawing/2014/main" id="{98AA36C8-CD5C-B344-AD63-632B5668372F}"/>
                    </a:ext>
                  </a:extLst>
                </p:cNvPr>
                <p:cNvSpPr txBox="1"/>
                <p:nvPr/>
              </p:nvSpPr>
              <p:spPr>
                <a:xfrm>
                  <a:off x="8207051" y="3192516"/>
                  <a:ext cx="778345" cy="37555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en-US" sz="1400" dirty="0"/>
                    <a:t>+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1400" b="0" i="0" smtClean="0">
                          <a:latin typeface="Cambria Math" panose="02040503050406030204" pitchFamily="18" charset="0"/>
                        </a:rPr>
                        <m:t>[0]</m:t>
                      </m:r>
                    </m:oMath>
                  </a14:m>
                  <a:endParaRPr lang="en-US" sz="1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98AA36C8-CD5C-B344-AD63-632B5668372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07051" y="3192516"/>
                  <a:ext cx="778345" cy="375552"/>
                </a:xfrm>
                <a:prstGeom prst="rect">
                  <a:avLst/>
                </a:prstGeom>
                <a:blipFill>
                  <a:blip r:embed="rId19"/>
                  <a:stretch>
                    <a:fillRect l="-1587" b="-1290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TextBox 97">
                  <a:extLst>
                    <a:ext uri="{FF2B5EF4-FFF2-40B4-BE49-F238E27FC236}">
                      <a16:creationId xmlns="" xmlns:a16="http://schemas.microsoft.com/office/drawing/2014/main" id="{123D85DA-1352-8E49-B4CC-BB99EF7C477F}"/>
                    </a:ext>
                  </a:extLst>
                </p:cNvPr>
                <p:cNvSpPr txBox="1"/>
                <p:nvPr/>
              </p:nvSpPr>
              <p:spPr>
                <a:xfrm>
                  <a:off x="7844697" y="3518116"/>
                  <a:ext cx="728201" cy="4154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lang="en-US" sz="1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123D85DA-1352-8E49-B4CC-BB99EF7C477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44697" y="3518116"/>
                  <a:ext cx="728201" cy="415498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TextBox 98">
                  <a:extLst>
                    <a:ext uri="{FF2B5EF4-FFF2-40B4-BE49-F238E27FC236}">
                      <a16:creationId xmlns="" xmlns:a16="http://schemas.microsoft.com/office/drawing/2014/main" id="{DE4E048F-949F-0C49-93C5-B47C476946E2}"/>
                    </a:ext>
                  </a:extLst>
                </p:cNvPr>
                <p:cNvSpPr txBox="1"/>
                <p:nvPr/>
              </p:nvSpPr>
              <p:spPr>
                <a:xfrm>
                  <a:off x="7502384" y="3178481"/>
                  <a:ext cx="531510" cy="4154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1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14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14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·)</m:t>
                        </m:r>
                      </m:oMath>
                    </m:oMathPara>
                  </a14:m>
                  <a:endParaRPr lang="en-US" sz="14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DE4E048F-949F-0C49-93C5-B47C476946E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02384" y="3178481"/>
                  <a:ext cx="531510" cy="415498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0" name="Straight Arrow Connector 99">
              <a:extLst>
                <a:ext uri="{FF2B5EF4-FFF2-40B4-BE49-F238E27FC236}">
                  <a16:creationId xmlns="" xmlns:a16="http://schemas.microsoft.com/office/drawing/2014/main" id="{F6073C6E-0787-B84D-A398-C7D7BE60A38D}"/>
                </a:ext>
              </a:extLst>
            </p:cNvPr>
            <p:cNvCxnSpPr>
              <a:cxnSpLocks/>
            </p:cNvCxnSpPr>
            <p:nvPr/>
          </p:nvCxnSpPr>
          <p:spPr>
            <a:xfrm>
              <a:off x="7965172" y="3416312"/>
              <a:ext cx="151511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="" xmlns:a16="http://schemas.microsoft.com/office/drawing/2014/main" id="{9EBB15BD-49DD-B046-B532-0099D2EE4588}"/>
              </a:ext>
            </a:extLst>
          </p:cNvPr>
          <p:cNvGrpSpPr/>
          <p:nvPr/>
        </p:nvGrpSpPr>
        <p:grpSpPr>
          <a:xfrm>
            <a:off x="9256877" y="2397183"/>
            <a:ext cx="1790366" cy="1080784"/>
            <a:chOff x="9256877" y="2397183"/>
            <a:chExt cx="1790366" cy="108078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3" name="TextBox 112">
                  <a:extLst>
                    <a:ext uri="{FF2B5EF4-FFF2-40B4-BE49-F238E27FC236}">
                      <a16:creationId xmlns="" xmlns:a16="http://schemas.microsoft.com/office/drawing/2014/main" id="{6ED80DB8-989C-9440-8450-5D3F1DAD5AF6}"/>
                    </a:ext>
                  </a:extLst>
                </p:cNvPr>
                <p:cNvSpPr txBox="1"/>
                <p:nvPr/>
              </p:nvSpPr>
              <p:spPr>
                <a:xfrm>
                  <a:off x="9256877" y="2749317"/>
                  <a:ext cx="635230" cy="4154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solidFill>
                                  <a:srgbClr val="258A8F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258A8F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1400" i="1">
                                <a:solidFill>
                                  <a:srgbClr val="258A8F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1400" b="0" i="0" smtClean="0">
                            <a:solidFill>
                              <a:srgbClr val="258A8F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1400" b="0" i="0" smtClean="0">
                            <a:solidFill>
                              <a:srgbClr val="258A8F"/>
                            </a:solidFill>
                            <a:latin typeface="Cambria Math" panose="02040503050406030204" pitchFamily="18" charset="0"/>
                          </a:rPr>
                          <m:t>·)</m:t>
                        </m:r>
                      </m:oMath>
                    </m:oMathPara>
                  </a14:m>
                  <a:endParaRPr lang="en-US" sz="1400" dirty="0">
                    <a:solidFill>
                      <a:srgbClr val="258A8F"/>
                    </a:solidFill>
                  </a:endParaRPr>
                </a:p>
              </p:txBody>
            </p:sp>
          </mc:Choice>
          <mc:Fallback xmlns="">
            <p:sp>
              <p:nvSpPr>
                <p:cNvPr id="113" name="TextBox 112">
                  <a:extLst>
                    <a:ext uri="{FF2B5EF4-FFF2-40B4-BE49-F238E27FC236}">
                      <a16:creationId xmlns:a16="http://schemas.microsoft.com/office/drawing/2014/main" id="{6ED80DB8-989C-9440-8450-5D3F1DAD5AF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56877" y="2749317"/>
                  <a:ext cx="635230" cy="415498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9" name="Group 8">
              <a:extLst>
                <a:ext uri="{FF2B5EF4-FFF2-40B4-BE49-F238E27FC236}">
                  <a16:creationId xmlns="" xmlns:a16="http://schemas.microsoft.com/office/drawing/2014/main" id="{589D7258-8855-9740-9AAD-0A548AB67780}"/>
                </a:ext>
              </a:extLst>
            </p:cNvPr>
            <p:cNvGrpSpPr/>
            <p:nvPr/>
          </p:nvGrpSpPr>
          <p:grpSpPr>
            <a:xfrm>
              <a:off x="9415752" y="2397183"/>
              <a:ext cx="1631491" cy="1080784"/>
              <a:chOff x="9415752" y="2397183"/>
              <a:chExt cx="1631491" cy="108078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6" name="TextBox 105">
                    <a:extLst>
                      <a:ext uri="{FF2B5EF4-FFF2-40B4-BE49-F238E27FC236}">
                        <a16:creationId xmlns="" xmlns:a16="http://schemas.microsoft.com/office/drawing/2014/main" id="{65EDD9F6-6C67-5C47-814B-D1514FD6DA08}"/>
                      </a:ext>
                    </a:extLst>
                  </p:cNvPr>
                  <p:cNvSpPr txBox="1"/>
                  <p:nvPr/>
                </p:nvSpPr>
                <p:spPr>
                  <a:xfrm>
                    <a:off x="9415752" y="2397183"/>
                    <a:ext cx="1217007" cy="41549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>
                      <a:lnSpc>
                        <a:spcPct val="150000"/>
                      </a:lnSpc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oMath>
                      </m:oMathPara>
                    </a14:m>
                    <a:endParaRPr lang="en-US" sz="14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06" name="TextBox 105">
                    <a:extLst>
                      <a:ext uri="{FF2B5EF4-FFF2-40B4-BE49-F238E27FC236}">
                        <a16:creationId xmlns:a16="http://schemas.microsoft.com/office/drawing/2014/main" id="{65EDD9F6-6C67-5C47-814B-D1514FD6DA0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415752" y="2397183"/>
                    <a:ext cx="1217007" cy="415498"/>
                  </a:xfrm>
                  <a:prstGeom prst="rect">
                    <a:avLst/>
                  </a:prstGeom>
                  <a:blipFill>
                    <a:blip r:embed="rId2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07" name="Straight Arrow Connector 106">
                <a:extLst>
                  <a:ext uri="{FF2B5EF4-FFF2-40B4-BE49-F238E27FC236}">
                    <a16:creationId xmlns="" xmlns:a16="http://schemas.microsoft.com/office/drawing/2014/main" id="{EEDE4224-A6E4-4041-AECC-42EAD69CDAF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016320" y="2768413"/>
                <a:ext cx="1" cy="40987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8" name="TextBox 107">
                    <a:extLst>
                      <a:ext uri="{FF2B5EF4-FFF2-40B4-BE49-F238E27FC236}">
                        <a16:creationId xmlns="" xmlns:a16="http://schemas.microsoft.com/office/drawing/2014/main" id="{E89BE088-F084-CE49-A267-EAF28A2E6FF8}"/>
                      </a:ext>
                    </a:extLst>
                  </p:cNvPr>
                  <p:cNvSpPr txBox="1"/>
                  <p:nvPr/>
                </p:nvSpPr>
                <p:spPr>
                  <a:xfrm>
                    <a:off x="10024549" y="2742937"/>
                    <a:ext cx="1022694" cy="37555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>
                      <a:lnSpc>
                        <a:spcPct val="150000"/>
                      </a:lnSpc>
                    </a:pPr>
                    <a:r>
                      <a:rPr lang="en-US" sz="1400" dirty="0"/>
                      <a:t>+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1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a14:m>
                    <a:endParaRPr lang="en-US" sz="14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08" name="TextBox 107">
                    <a:extLst>
                      <a:ext uri="{FF2B5EF4-FFF2-40B4-BE49-F238E27FC236}">
                        <a16:creationId xmlns:a16="http://schemas.microsoft.com/office/drawing/2014/main" id="{E89BE088-F084-CE49-A267-EAF28A2E6FF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024549" y="2742937"/>
                    <a:ext cx="1022694" cy="375552"/>
                  </a:xfrm>
                  <a:prstGeom prst="rect">
                    <a:avLst/>
                  </a:prstGeom>
                  <a:blipFill>
                    <a:blip r:embed="rId24"/>
                    <a:stretch>
                      <a:fillRect l="-1220" b="-133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9" name="TextBox 108">
                    <a:extLst>
                      <a:ext uri="{FF2B5EF4-FFF2-40B4-BE49-F238E27FC236}">
                        <a16:creationId xmlns="" xmlns:a16="http://schemas.microsoft.com/office/drawing/2014/main" id="{62639765-8DB2-EB46-A5C2-932A3B22D5CE}"/>
                      </a:ext>
                    </a:extLst>
                  </p:cNvPr>
                  <p:cNvSpPr txBox="1"/>
                  <p:nvPr/>
                </p:nvSpPr>
                <p:spPr>
                  <a:xfrm>
                    <a:off x="9652219" y="3062469"/>
                    <a:ext cx="728201" cy="41549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>
                      <a:lnSpc>
                        <a:spcPct val="150000"/>
                      </a:lnSpc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𝑠𝑠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oMath>
                      </m:oMathPara>
                    </a14:m>
                    <a:endParaRPr lang="en-US" sz="14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09" name="TextBox 108">
                    <a:extLst>
                      <a:ext uri="{FF2B5EF4-FFF2-40B4-BE49-F238E27FC236}">
                        <a16:creationId xmlns:a16="http://schemas.microsoft.com/office/drawing/2014/main" id="{62639765-8DB2-EB46-A5C2-932A3B22D5C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652219" y="3062469"/>
                    <a:ext cx="728201" cy="415498"/>
                  </a:xfrm>
                  <a:prstGeom prst="rect">
                    <a:avLst/>
                  </a:prstGeom>
                  <a:blipFill>
                    <a:blip r:embed="rId2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14" name="Straight Arrow Connector 113">
                <a:extLst>
                  <a:ext uri="{FF2B5EF4-FFF2-40B4-BE49-F238E27FC236}">
                    <a16:creationId xmlns="" xmlns:a16="http://schemas.microsoft.com/office/drawing/2014/main" id="{7E747607-DB21-8242-BCBE-CB819CA06CC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799146" y="2986237"/>
                <a:ext cx="151511" cy="0"/>
              </a:xfrm>
              <a:prstGeom prst="straightConnector1">
                <a:avLst/>
              </a:prstGeom>
              <a:ln>
                <a:solidFill>
                  <a:srgbClr val="258A8F"/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TextBox 115">
                <a:extLst>
                  <a:ext uri="{FF2B5EF4-FFF2-40B4-BE49-F238E27FC236}">
                    <a16:creationId xmlns="" xmlns:a16="http://schemas.microsoft.com/office/drawing/2014/main" id="{F0FD27CD-5D2B-FB4C-AAE7-78CB30D092B3}"/>
                  </a:ext>
                </a:extLst>
              </p:cNvPr>
              <p:cNvSpPr txBox="1"/>
              <p:nvPr/>
            </p:nvSpPr>
            <p:spPr>
              <a:xfrm>
                <a:off x="7137965" y="4410539"/>
                <a:ext cx="3370557" cy="3350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20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2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200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2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2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</m:sub>
                    </m:sSub>
                    <m:r>
                      <a:rPr lang="en-US" sz="12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200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2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2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</m:sub>
                    </m:sSub>
                    <m:r>
                      <a:rPr lang="en-US" sz="12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[0]</m:t>
                    </m:r>
                    <m:r>
                      <a:rPr lang="en-US" altLang="zh-CN" sz="12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200" dirty="0"/>
                  <a:t> =</a:t>
                </a:r>
              </a:p>
            </p:txBody>
          </p:sp>
        </mc:Choice>
        <mc:Fallback xmlns="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F0FD27CD-5D2B-FB4C-AAE7-78CB30D092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7965" y="4410539"/>
                <a:ext cx="3370557" cy="335092"/>
              </a:xfrm>
              <a:prstGeom prst="rect">
                <a:avLst/>
              </a:prstGeom>
              <a:blipFill>
                <a:blip r:embed="rId26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16">
            <a:extLst>
              <a:ext uri="{FF2B5EF4-FFF2-40B4-BE49-F238E27FC236}">
                <a16:creationId xmlns="" xmlns:a16="http://schemas.microsoft.com/office/drawing/2014/main" id="{5776BE18-646E-F14B-9934-DEAFF47D7E6A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8622970" y="4154376"/>
            <a:ext cx="2885145" cy="90025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TextBox 117">
                <a:extLst>
                  <a:ext uri="{FF2B5EF4-FFF2-40B4-BE49-F238E27FC236}">
                    <a16:creationId xmlns="" xmlns:a16="http://schemas.microsoft.com/office/drawing/2014/main" id="{C5C98DBD-3B69-924B-BF04-2382BA050FD4}"/>
                  </a:ext>
                </a:extLst>
              </p:cNvPr>
              <p:cNvSpPr txBox="1"/>
              <p:nvPr/>
            </p:nvSpPr>
            <p:spPr>
              <a:xfrm>
                <a:off x="7143701" y="5019953"/>
                <a:ext cx="4226351" cy="6120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𝑠𝑠</m:t>
                        </m:r>
                      </m:e>
                      <m:sub>
                        <m: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200" i="1" smtClean="0">
                            <a:solidFill>
                              <a:srgbClr val="258A8F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solidFill>
                              <a:srgbClr val="258A8F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1200" i="1">
                            <a:solidFill>
                              <a:srgbClr val="258A8F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200" b="0" i="0" smtClean="0">
                        <a:solidFill>
                          <a:srgbClr val="258A8F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200" b="0" i="1" smtClean="0">
                            <a:solidFill>
                              <a:srgbClr val="258A8F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200" b="0" i="0" smtClean="0">
                            <a:solidFill>
                              <a:srgbClr val="258A8F"/>
                            </a:solidFill>
                            <a:latin typeface="Cambria Math" panose="02040503050406030204" pitchFamily="18" charset="0"/>
                          </a:rPr>
                          <m:t>ss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200" b="0" i="0" smtClean="0">
                            <a:solidFill>
                              <a:srgbClr val="258A8F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</m:sub>
                    </m:sSub>
                    <m:r>
                      <a:rPr lang="en-US" sz="1200" b="0" i="0" smtClean="0">
                        <a:solidFill>
                          <a:srgbClr val="258A8F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200" b="0" i="1" smtClean="0">
                            <a:solidFill>
                              <a:srgbClr val="258A8F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200">
                            <a:solidFill>
                              <a:srgbClr val="258A8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ω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200" b="0" i="0" smtClean="0">
                            <a:solidFill>
                              <a:srgbClr val="258A8F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</m:sub>
                    </m:sSub>
                    <m:r>
                      <a:rPr lang="en-US" altLang="zh-CN" sz="1200" b="0" i="0" smtClean="0">
                        <a:solidFill>
                          <a:srgbClr val="258A8F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200" dirty="0">
                    <a:solidFill>
                      <a:srgbClr val="258A8F"/>
                    </a:solidFill>
                  </a:rPr>
                  <a:t> </a:t>
                </a:r>
                <a:r>
                  <a:rPr lang="en-US" sz="1200" dirty="0"/>
                  <a:t>: represent the combination 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1200" dirty="0"/>
                  <a:t>	          of Gas and Power process  </a:t>
                </a:r>
              </a:p>
            </p:txBody>
          </p:sp>
        </mc:Choice>
        <mc:Fallback xmlns="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C5C98DBD-3B69-924B-BF04-2382BA050F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3701" y="5019953"/>
                <a:ext cx="4226351" cy="612091"/>
              </a:xfrm>
              <a:prstGeom prst="rect">
                <a:avLst/>
              </a:prstGeom>
              <a:blipFill>
                <a:blip r:embed="rId28"/>
                <a:stretch>
                  <a:fillRect b="-61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Left Brace 2">
            <a:extLst>
              <a:ext uri="{FF2B5EF4-FFF2-40B4-BE49-F238E27FC236}">
                <a16:creationId xmlns="" xmlns:a16="http://schemas.microsoft.com/office/drawing/2014/main" id="{471D467C-F2BB-3D4C-89EA-2CF1BE30E598}"/>
              </a:ext>
            </a:extLst>
          </p:cNvPr>
          <p:cNvSpPr/>
          <p:nvPr/>
        </p:nvSpPr>
        <p:spPr>
          <a:xfrm>
            <a:off x="6791816" y="4588971"/>
            <a:ext cx="237252" cy="653142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TextBox 103">
            <a:extLst>
              <a:ext uri="{FF2B5EF4-FFF2-40B4-BE49-F238E27FC236}">
                <a16:creationId xmlns="" xmlns:a16="http://schemas.microsoft.com/office/drawing/2014/main" id="{342AD2B3-4FC3-BB49-9573-AC574F1794AF}"/>
              </a:ext>
            </a:extLst>
          </p:cNvPr>
          <p:cNvSpPr txBox="1"/>
          <p:nvPr/>
        </p:nvSpPr>
        <p:spPr>
          <a:xfrm>
            <a:off x="5404944" y="4690751"/>
            <a:ext cx="4287759" cy="375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b="1" dirty="0"/>
              <a:t>Law of Motion</a:t>
            </a:r>
          </a:p>
        </p:txBody>
      </p:sp>
    </p:spTree>
    <p:extLst>
      <p:ext uri="{BB962C8B-B14F-4D97-AF65-F5344CB8AC3E}">
        <p14:creationId xmlns:p14="http://schemas.microsoft.com/office/powerpoint/2010/main" val="1973950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6" grpId="0"/>
      <p:bldP spid="118" grpId="0"/>
      <p:bldP spid="3" grpId="0" animBg="1"/>
      <p:bldP spid="10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Picture 52">
            <a:extLst>
              <a:ext uri="{FF2B5EF4-FFF2-40B4-BE49-F238E27FC236}">
                <a16:creationId xmlns="" xmlns:a16="http://schemas.microsoft.com/office/drawing/2014/main" id="{2F679D7A-2BE4-CD42-8B83-8CC0123220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1766" y="2958472"/>
            <a:ext cx="5030846" cy="862119"/>
          </a:xfrm>
          <a:prstGeom prst="rect">
            <a:avLst/>
          </a:prstGeom>
          <a:ln w="19050">
            <a:solidFill>
              <a:srgbClr val="C00000"/>
            </a:solidFill>
          </a:ln>
        </p:spPr>
      </p:pic>
      <p:sp>
        <p:nvSpPr>
          <p:cNvPr id="2" name="标题 1">
            <a:extLst>
              <a:ext uri="{FF2B5EF4-FFF2-40B4-BE49-F238E27FC236}">
                <a16:creationId xmlns="" xmlns:a16="http://schemas.microsoft.com/office/drawing/2014/main" id="{40D9C28A-475F-48AF-A182-7722652DA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458" y="0"/>
            <a:ext cx="10850563" cy="1028699"/>
          </a:xfrm>
        </p:spPr>
        <p:txBody>
          <a:bodyPr/>
          <a:lstStyle/>
          <a:p>
            <a:r>
              <a:rPr lang="en-US" altLang="zh-CN" dirty="0"/>
              <a:t>Valuation Strategy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="" xmlns:a16="http://schemas.microsoft.com/office/drawing/2014/main" id="{6A0A2FF3-ED5C-4166-8C66-B412103D64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27</a:t>
            </a:fld>
            <a:endParaRPr lang="zh-CN" altLang="en-US"/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1048641C-A745-744D-88C1-5D9EFAECC33D}"/>
              </a:ext>
            </a:extLst>
          </p:cNvPr>
          <p:cNvSpPr txBox="1"/>
          <p:nvPr/>
        </p:nvSpPr>
        <p:spPr>
          <a:xfrm>
            <a:off x="4075289" y="100471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42" name="Picture 41">
            <a:extLst>
              <a:ext uri="{FF2B5EF4-FFF2-40B4-BE49-F238E27FC236}">
                <a16:creationId xmlns="" xmlns:a16="http://schemas.microsoft.com/office/drawing/2014/main" id="{0A60F503-8B5B-1C4B-B35F-1A52DCFEA3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343" y="5785385"/>
            <a:ext cx="1534983" cy="77011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8" name="iṩliḑè">
                <a:extLst>
                  <a:ext uri="{FF2B5EF4-FFF2-40B4-BE49-F238E27FC236}">
                    <a16:creationId xmlns="" xmlns:a16="http://schemas.microsoft.com/office/drawing/2014/main" id="{396BDC0C-41D4-EC45-BA88-3EAE2D76456A}"/>
                  </a:ext>
                </a:extLst>
              </p:cNvPr>
              <p:cNvSpPr txBox="1"/>
              <p:nvPr/>
            </p:nvSpPr>
            <p:spPr>
              <a:xfrm>
                <a:off x="1258192" y="1356153"/>
                <a:ext cx="1841430" cy="365338"/>
              </a:xfrm>
              <a:prstGeom prst="rect">
                <a:avLst/>
              </a:prstGeom>
              <a:noFill/>
            </p:spPr>
            <p:txBody>
              <a:bodyPr wrap="none" lIns="90000" tIns="46800" rIns="90000" bIns="46800" anchor="b" anchorCtr="0"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16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  <m:d>
                      <m:dPr>
                        <m:ctrlPr>
                          <a:rPr lang="en-US" altLang="zh-CN" sz="1600" b="1" i="1" smtClean="0">
                            <a:solidFill>
                              <a:schemeClr val="bg1"/>
                            </a:solidFill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𝒕</m:t>
                        </m:r>
                      </m:e>
                    </m:d>
                  </m:oMath>
                </a14:m>
                <a:r>
                  <a:rPr lang="en-US" altLang="zh-CN" sz="1600" b="1" dirty="0">
                    <a:solidFill>
                      <a:schemeClr val="bg1"/>
                    </a:solidFill>
                  </a:rPr>
                  <a:t> Calibration</a:t>
                </a:r>
              </a:p>
            </p:txBody>
          </p:sp>
        </mc:Choice>
        <mc:Fallback xmlns="">
          <p:sp>
            <p:nvSpPr>
              <p:cNvPr id="28" name="iṩliḑè">
                <a:extLst>
                  <a:ext uri="{FF2B5EF4-FFF2-40B4-BE49-F238E27FC236}">
                    <a16:creationId xmlns:a16="http://schemas.microsoft.com/office/drawing/2014/main" id="{396BDC0C-41D4-EC45-BA88-3EAE2D7645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8192" y="1356153"/>
                <a:ext cx="1841430" cy="365338"/>
              </a:xfrm>
              <a:prstGeom prst="rect">
                <a:avLst/>
              </a:prstGeom>
              <a:blipFill>
                <a:blip r:embed="rId4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1" name="Group 30">
            <a:extLst>
              <a:ext uri="{FF2B5EF4-FFF2-40B4-BE49-F238E27FC236}">
                <a16:creationId xmlns="" xmlns:a16="http://schemas.microsoft.com/office/drawing/2014/main" id="{633C4623-3154-DE40-A6FC-779328544E1D}"/>
              </a:ext>
            </a:extLst>
          </p:cNvPr>
          <p:cNvGrpSpPr/>
          <p:nvPr/>
        </p:nvGrpSpPr>
        <p:grpSpPr>
          <a:xfrm>
            <a:off x="1548080" y="6071663"/>
            <a:ext cx="9095839" cy="432181"/>
            <a:chOff x="1159997" y="6081506"/>
            <a:chExt cx="9095839" cy="432181"/>
          </a:xfrm>
        </p:grpSpPr>
        <p:grpSp>
          <p:nvGrpSpPr>
            <p:cNvPr id="32" name="Group 31">
              <a:extLst>
                <a:ext uri="{FF2B5EF4-FFF2-40B4-BE49-F238E27FC236}">
                  <a16:creationId xmlns="" xmlns:a16="http://schemas.microsoft.com/office/drawing/2014/main" id="{F6B2DE7E-E61A-9440-A571-F10CBC07CD11}"/>
                </a:ext>
              </a:extLst>
            </p:cNvPr>
            <p:cNvGrpSpPr/>
            <p:nvPr/>
          </p:nvGrpSpPr>
          <p:grpSpPr>
            <a:xfrm>
              <a:off x="1663007" y="6081506"/>
              <a:ext cx="8592829" cy="432181"/>
              <a:chOff x="1663007" y="6081506"/>
              <a:chExt cx="8592829" cy="432181"/>
            </a:xfrm>
          </p:grpSpPr>
          <p:sp>
            <p:nvSpPr>
              <p:cNvPr id="34" name="Chevron 33">
                <a:extLst>
                  <a:ext uri="{FF2B5EF4-FFF2-40B4-BE49-F238E27FC236}">
                    <a16:creationId xmlns="" xmlns:a16="http://schemas.microsoft.com/office/drawing/2014/main" id="{E158CF8F-07DC-B64B-83E5-1E3FE39B5E49}"/>
                  </a:ext>
                </a:extLst>
              </p:cNvPr>
              <p:cNvSpPr/>
              <p:nvPr/>
            </p:nvSpPr>
            <p:spPr>
              <a:xfrm>
                <a:off x="3360544" y="6141156"/>
                <a:ext cx="1802681" cy="372531"/>
              </a:xfrm>
              <a:prstGeom prst="chevron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5" name="Chevron 34">
                <a:extLst>
                  <a:ext uri="{FF2B5EF4-FFF2-40B4-BE49-F238E27FC236}">
                    <a16:creationId xmlns="" xmlns:a16="http://schemas.microsoft.com/office/drawing/2014/main" id="{918C3FDB-D86A-DC4B-BD1D-23F74FFEC6F4}"/>
                  </a:ext>
                </a:extLst>
              </p:cNvPr>
              <p:cNvSpPr/>
              <p:nvPr/>
            </p:nvSpPr>
            <p:spPr>
              <a:xfrm>
                <a:off x="5058081" y="6141155"/>
                <a:ext cx="1802681" cy="372531"/>
              </a:xfrm>
              <a:prstGeom prst="chevron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6" name="Chevron 35">
                <a:extLst>
                  <a:ext uri="{FF2B5EF4-FFF2-40B4-BE49-F238E27FC236}">
                    <a16:creationId xmlns="" xmlns:a16="http://schemas.microsoft.com/office/drawing/2014/main" id="{37234D5A-0E04-334C-B860-F5EE5EF35530}"/>
                  </a:ext>
                </a:extLst>
              </p:cNvPr>
              <p:cNvSpPr/>
              <p:nvPr/>
            </p:nvSpPr>
            <p:spPr>
              <a:xfrm>
                <a:off x="6755618" y="6141155"/>
                <a:ext cx="1802681" cy="372531"/>
              </a:xfrm>
              <a:prstGeom prst="chevron">
                <a:avLst/>
              </a:prstGeom>
              <a:solidFill>
                <a:srgbClr val="0B69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7" name="Chevron 36">
                <a:extLst>
                  <a:ext uri="{FF2B5EF4-FFF2-40B4-BE49-F238E27FC236}">
                    <a16:creationId xmlns="" xmlns:a16="http://schemas.microsoft.com/office/drawing/2014/main" id="{F0B52BBB-BC45-7642-B0C8-B119E8FAF2A7}"/>
                  </a:ext>
                </a:extLst>
              </p:cNvPr>
              <p:cNvSpPr/>
              <p:nvPr/>
            </p:nvSpPr>
            <p:spPr>
              <a:xfrm>
                <a:off x="8453155" y="6141154"/>
                <a:ext cx="1802681" cy="372531"/>
              </a:xfrm>
              <a:prstGeom prst="chevron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8" name="Pentagon 37">
                <a:extLst>
                  <a:ext uri="{FF2B5EF4-FFF2-40B4-BE49-F238E27FC236}">
                    <a16:creationId xmlns="" xmlns:a16="http://schemas.microsoft.com/office/drawing/2014/main" id="{70627080-69DD-0146-AD08-C3DB3F920183}"/>
                  </a:ext>
                </a:extLst>
              </p:cNvPr>
              <p:cNvSpPr/>
              <p:nvPr/>
            </p:nvSpPr>
            <p:spPr>
              <a:xfrm>
                <a:off x="1663007" y="6140490"/>
                <a:ext cx="1792587" cy="350619"/>
              </a:xfrm>
              <a:prstGeom prst="homePlat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9" name="iṩliḑè">
                <a:extLst>
                  <a:ext uri="{FF2B5EF4-FFF2-40B4-BE49-F238E27FC236}">
                    <a16:creationId xmlns="" xmlns:a16="http://schemas.microsoft.com/office/drawing/2014/main" id="{E13F2F79-D720-224D-B72A-3AA4F41CB3AE}"/>
                  </a:ext>
                </a:extLst>
              </p:cNvPr>
              <p:cNvSpPr txBox="1"/>
              <p:nvPr/>
            </p:nvSpPr>
            <p:spPr>
              <a:xfrm>
                <a:off x="2662431" y="6094668"/>
                <a:ext cx="2037821" cy="365338"/>
              </a:xfrm>
              <a:prstGeom prst="rect">
                <a:avLst/>
              </a:prstGeom>
              <a:noFill/>
            </p:spPr>
            <p:txBody>
              <a:bodyPr wrap="none" lIns="90000" tIns="46800" rIns="90000" bIns="46800" anchor="b" anchorCtr="0">
                <a:normAutofit/>
              </a:bodyPr>
              <a:lstStyle/>
              <a:p>
                <a:pPr algn="r"/>
                <a:r>
                  <a:rPr lang="en-US" altLang="zh-CN" sz="1200" b="1" dirty="0">
                    <a:solidFill>
                      <a:schemeClr val="bg1"/>
                    </a:solidFill>
                  </a:rPr>
                  <a:t>2 Solution</a:t>
                </a:r>
              </a:p>
            </p:txBody>
          </p:sp>
          <p:sp>
            <p:nvSpPr>
              <p:cNvPr id="40" name="iṩliḑè">
                <a:extLst>
                  <a:ext uri="{FF2B5EF4-FFF2-40B4-BE49-F238E27FC236}">
                    <a16:creationId xmlns="" xmlns:a16="http://schemas.microsoft.com/office/drawing/2014/main" id="{79637A76-E5AB-494D-A014-D6875497D2C5}"/>
                  </a:ext>
                </a:extLst>
              </p:cNvPr>
              <p:cNvSpPr txBox="1"/>
              <p:nvPr/>
            </p:nvSpPr>
            <p:spPr>
              <a:xfrm>
                <a:off x="4770368" y="6083379"/>
                <a:ext cx="2037821" cy="365338"/>
              </a:xfrm>
              <a:prstGeom prst="rect">
                <a:avLst/>
              </a:prstGeom>
              <a:noFill/>
            </p:spPr>
            <p:txBody>
              <a:bodyPr wrap="none" lIns="90000" tIns="46800" rIns="90000" bIns="46800" anchor="b" anchorCtr="0">
                <a:normAutofit/>
              </a:bodyPr>
              <a:lstStyle/>
              <a:p>
                <a:pPr algn="r"/>
                <a:r>
                  <a:rPr lang="en-US" altLang="zh-CN" sz="1200" b="1" dirty="0">
                    <a:solidFill>
                      <a:schemeClr val="bg1"/>
                    </a:solidFill>
                  </a:rPr>
                  <a:t>3</a:t>
                </a:r>
                <a:r>
                  <a:rPr lang="en-US" altLang="zh-CN" sz="1100" b="1" dirty="0">
                    <a:solidFill>
                      <a:schemeClr val="bg1"/>
                    </a:solidFill>
                  </a:rPr>
                  <a:t> Model Construction</a:t>
                </a:r>
              </a:p>
            </p:txBody>
          </p:sp>
          <p:sp>
            <p:nvSpPr>
              <p:cNvPr id="57" name="iṩliḑè">
                <a:extLst>
                  <a:ext uri="{FF2B5EF4-FFF2-40B4-BE49-F238E27FC236}">
                    <a16:creationId xmlns="" xmlns:a16="http://schemas.microsoft.com/office/drawing/2014/main" id="{EB1596A5-834D-9948-A9E0-1A572711DB37}"/>
                  </a:ext>
                </a:extLst>
              </p:cNvPr>
              <p:cNvSpPr txBox="1"/>
              <p:nvPr/>
            </p:nvSpPr>
            <p:spPr>
              <a:xfrm>
                <a:off x="6225146" y="6081506"/>
                <a:ext cx="2241603" cy="365338"/>
              </a:xfrm>
              <a:prstGeom prst="rect">
                <a:avLst/>
              </a:prstGeom>
              <a:noFill/>
            </p:spPr>
            <p:txBody>
              <a:bodyPr wrap="none" lIns="90000" tIns="46800" rIns="90000" bIns="46800" anchor="b" anchorCtr="0">
                <a:normAutofit/>
              </a:bodyPr>
              <a:lstStyle/>
              <a:p>
                <a:pPr algn="r"/>
                <a:r>
                  <a:rPr lang="en-US" altLang="zh-CN" sz="1200" b="1" dirty="0">
                    <a:solidFill>
                      <a:schemeClr val="bg1"/>
                    </a:solidFill>
                  </a:rPr>
                  <a:t>4 </a:t>
                </a:r>
                <a:r>
                  <a:rPr lang="en-US" altLang="zh-CN" sz="1100" b="1" dirty="0">
                    <a:solidFill>
                      <a:schemeClr val="bg1"/>
                    </a:solidFill>
                  </a:rPr>
                  <a:t>Valuation Strategy</a:t>
                </a:r>
                <a:endParaRPr lang="en-US" altLang="zh-CN" sz="12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4" name="iṩliḑè">
                <a:extLst>
                  <a:ext uri="{FF2B5EF4-FFF2-40B4-BE49-F238E27FC236}">
                    <a16:creationId xmlns="" xmlns:a16="http://schemas.microsoft.com/office/drawing/2014/main" id="{1E1B5829-E8D9-CC47-98EE-EFC01D65F1CA}"/>
                  </a:ext>
                </a:extLst>
              </p:cNvPr>
              <p:cNvSpPr txBox="1"/>
              <p:nvPr/>
            </p:nvSpPr>
            <p:spPr>
              <a:xfrm>
                <a:off x="7975254" y="6094668"/>
                <a:ext cx="2241603" cy="365338"/>
              </a:xfrm>
              <a:prstGeom prst="rect">
                <a:avLst/>
              </a:prstGeom>
              <a:noFill/>
            </p:spPr>
            <p:txBody>
              <a:bodyPr wrap="none" lIns="90000" tIns="46800" rIns="90000" bIns="46800" anchor="b" anchorCtr="0">
                <a:normAutofit/>
              </a:bodyPr>
              <a:lstStyle/>
              <a:p>
                <a:pPr algn="r"/>
                <a:r>
                  <a:rPr lang="en-US" altLang="zh-CN" sz="1200" b="1" dirty="0">
                    <a:solidFill>
                      <a:schemeClr val="bg1"/>
                    </a:solidFill>
                  </a:rPr>
                  <a:t>5</a:t>
                </a:r>
                <a:r>
                  <a:rPr lang="en-US" altLang="zh-CN" sz="1100" b="1" dirty="0">
                    <a:solidFill>
                      <a:schemeClr val="bg1"/>
                    </a:solidFill>
                  </a:rPr>
                  <a:t> Sensitivity Analysis</a:t>
                </a:r>
                <a:endParaRPr lang="en-US" altLang="zh-CN" sz="1200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33" name="iṩliḑè">
              <a:extLst>
                <a:ext uri="{FF2B5EF4-FFF2-40B4-BE49-F238E27FC236}">
                  <a16:creationId xmlns="" xmlns:a16="http://schemas.microsoft.com/office/drawing/2014/main" id="{BB8862E0-DB23-C544-BB84-0589F88B2053}"/>
                </a:ext>
              </a:extLst>
            </p:cNvPr>
            <p:cNvSpPr txBox="1"/>
            <p:nvPr/>
          </p:nvSpPr>
          <p:spPr>
            <a:xfrm>
              <a:off x="1159997" y="6083379"/>
              <a:ext cx="2037821" cy="365338"/>
            </a:xfrm>
            <a:prstGeom prst="rect">
              <a:avLst/>
            </a:prstGeom>
            <a:noFill/>
          </p:spPr>
          <p:txBody>
            <a:bodyPr wrap="none" lIns="90000" tIns="46800" rIns="90000" bIns="46800" anchor="b" anchorCtr="0">
              <a:normAutofit/>
            </a:bodyPr>
            <a:lstStyle/>
            <a:p>
              <a:pPr algn="r"/>
              <a:r>
                <a:rPr lang="en-US" altLang="zh-CN" sz="1200" b="1" dirty="0">
                  <a:solidFill>
                    <a:schemeClr val="bg1"/>
                  </a:solidFill>
                </a:rPr>
                <a:t>1 </a:t>
              </a:r>
              <a:r>
                <a:rPr lang="en-US" altLang="zh-CN" sz="1100" b="1" dirty="0">
                  <a:solidFill>
                    <a:schemeClr val="bg1"/>
                  </a:solidFill>
                </a:rPr>
                <a:t>Client Objective</a:t>
              </a:r>
              <a:endParaRPr lang="en-US" altLang="zh-CN" sz="12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="" xmlns:a16="http://schemas.microsoft.com/office/drawing/2014/main" id="{AA1C39F0-C4A9-704A-856B-F8A867F255FC}"/>
              </a:ext>
            </a:extLst>
          </p:cNvPr>
          <p:cNvSpPr/>
          <p:nvPr/>
        </p:nvSpPr>
        <p:spPr>
          <a:xfrm>
            <a:off x="534458" y="1016705"/>
            <a:ext cx="49423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i="1" dirty="0"/>
              <a:t>Operating Policy based on Dynamic Threshold</a:t>
            </a:r>
            <a:endParaRPr lang="en-US" i="1" dirty="0"/>
          </a:p>
        </p:txBody>
      </p:sp>
      <p:grpSp>
        <p:nvGrpSpPr>
          <p:cNvPr id="173" name="Group 172">
            <a:extLst>
              <a:ext uri="{FF2B5EF4-FFF2-40B4-BE49-F238E27FC236}">
                <a16:creationId xmlns="" xmlns:a16="http://schemas.microsoft.com/office/drawing/2014/main" id="{266F979F-D7F5-D549-B34F-5445A8B540FE}"/>
              </a:ext>
            </a:extLst>
          </p:cNvPr>
          <p:cNvGrpSpPr/>
          <p:nvPr/>
        </p:nvGrpSpPr>
        <p:grpSpPr>
          <a:xfrm>
            <a:off x="-864021" y="2120717"/>
            <a:ext cx="7632028" cy="2364257"/>
            <a:chOff x="-860148" y="1962211"/>
            <a:chExt cx="8350732" cy="2804788"/>
          </a:xfrm>
        </p:grpSpPr>
        <p:sp>
          <p:nvSpPr>
            <p:cNvPr id="174" name="TextBox 173">
              <a:extLst>
                <a:ext uri="{FF2B5EF4-FFF2-40B4-BE49-F238E27FC236}">
                  <a16:creationId xmlns="" xmlns:a16="http://schemas.microsoft.com/office/drawing/2014/main" id="{58D6F65B-59F4-C24A-A00A-DE0438499CD5}"/>
                </a:ext>
              </a:extLst>
            </p:cNvPr>
            <p:cNvSpPr txBox="1"/>
            <p:nvPr/>
          </p:nvSpPr>
          <p:spPr>
            <a:xfrm>
              <a:off x="6751371" y="3364606"/>
              <a:ext cx="739213" cy="32861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  T</a:t>
              </a:r>
            </a:p>
          </p:txBody>
        </p:sp>
        <p:grpSp>
          <p:nvGrpSpPr>
            <p:cNvPr id="175" name="Group 174">
              <a:extLst>
                <a:ext uri="{FF2B5EF4-FFF2-40B4-BE49-F238E27FC236}">
                  <a16:creationId xmlns="" xmlns:a16="http://schemas.microsoft.com/office/drawing/2014/main" id="{64AB92C9-0278-5D4E-9ED4-6FDC1E5BFA89}"/>
                </a:ext>
              </a:extLst>
            </p:cNvPr>
            <p:cNvGrpSpPr/>
            <p:nvPr/>
          </p:nvGrpSpPr>
          <p:grpSpPr>
            <a:xfrm>
              <a:off x="-860148" y="1962211"/>
              <a:ext cx="8108993" cy="2804788"/>
              <a:chOff x="-744481" y="1998558"/>
              <a:chExt cx="8108993" cy="280478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6" name="iṩliḑè">
                    <a:extLst>
                      <a:ext uri="{FF2B5EF4-FFF2-40B4-BE49-F238E27FC236}">
                        <a16:creationId xmlns="" xmlns:a16="http://schemas.microsoft.com/office/drawing/2014/main" id="{32A2FE8C-321C-AA41-9E54-E37A54ADC643}"/>
                      </a:ext>
                    </a:extLst>
                  </p:cNvPr>
                  <p:cNvSpPr txBox="1"/>
                  <p:nvPr/>
                </p:nvSpPr>
                <p:spPr>
                  <a:xfrm>
                    <a:off x="1762314" y="2039735"/>
                    <a:ext cx="1604751" cy="365338"/>
                  </a:xfrm>
                  <a:prstGeom prst="rect">
                    <a:avLst/>
                  </a:prstGeom>
                  <a:noFill/>
                </p:spPr>
                <p:txBody>
                  <a:bodyPr wrap="none" lIns="90000" tIns="46800" rIns="90000" bIns="46800" anchor="b" anchorCtr="0">
                    <a:norm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altLang="zh-CN" sz="1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  <m:d>
                          <m:dPr>
                            <m:ctrlPr>
                              <a:rPr lang="en-US" altLang="zh-CN" sz="1400" b="1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4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𝒕</m:t>
                            </m:r>
                          </m:e>
                        </m:d>
                      </m:oMath>
                    </a14:m>
                    <a:r>
                      <a:rPr lang="en-US" altLang="zh-CN" sz="1400" b="1" dirty="0">
                        <a:solidFill>
                          <a:schemeClr val="bg1"/>
                        </a:solidFill>
                      </a:rPr>
                      <a:t> for Power</a:t>
                    </a:r>
                  </a:p>
                </p:txBody>
              </p:sp>
            </mc:Choice>
            <mc:Fallback xmlns="">
              <p:sp>
                <p:nvSpPr>
                  <p:cNvPr id="176" name="iṩliḑè">
                    <a:extLst>
                      <a:ext uri="{FF2B5EF4-FFF2-40B4-BE49-F238E27FC236}">
                        <a16:creationId xmlns:a16="http://schemas.microsoft.com/office/drawing/2014/main" id="{32A2FE8C-321C-AA41-9E54-E37A54ADC64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62314" y="2039735"/>
                    <a:ext cx="1604751" cy="365338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t="-4000" b="-20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77" name="Straight Connector 176">
                <a:extLst>
                  <a:ext uri="{FF2B5EF4-FFF2-40B4-BE49-F238E27FC236}">
                    <a16:creationId xmlns="" xmlns:a16="http://schemas.microsoft.com/office/drawing/2014/main" id="{78AC0C42-4152-914A-B805-EE9160150CB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98489" y="3335186"/>
                <a:ext cx="538871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Straight Connector 177">
                <a:extLst>
                  <a:ext uri="{FF2B5EF4-FFF2-40B4-BE49-F238E27FC236}">
                    <a16:creationId xmlns="" xmlns:a16="http://schemas.microsoft.com/office/drawing/2014/main" id="{1A292964-7819-2347-A146-D038612C8A52}"/>
                  </a:ext>
                </a:extLst>
              </p:cNvPr>
              <p:cNvCxnSpPr/>
              <p:nvPr/>
            </p:nvCxnSpPr>
            <p:spPr>
              <a:xfrm>
                <a:off x="1698489" y="3226330"/>
                <a:ext cx="0" cy="108857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Straight Connector 178">
                <a:extLst>
                  <a:ext uri="{FF2B5EF4-FFF2-40B4-BE49-F238E27FC236}">
                    <a16:creationId xmlns="" xmlns:a16="http://schemas.microsoft.com/office/drawing/2014/main" id="{958C3BB4-EF83-874B-A4CE-635E0CA517C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71378" y="3226330"/>
                <a:ext cx="0" cy="108857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Straight Connector 179">
                <a:extLst>
                  <a:ext uri="{FF2B5EF4-FFF2-40B4-BE49-F238E27FC236}">
                    <a16:creationId xmlns="" xmlns:a16="http://schemas.microsoft.com/office/drawing/2014/main" id="{2590E5E0-0EB3-CA46-BF8F-864D822EF25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57924" y="3226331"/>
                <a:ext cx="0" cy="108857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>
                <a:extLst>
                  <a:ext uri="{FF2B5EF4-FFF2-40B4-BE49-F238E27FC236}">
                    <a16:creationId xmlns="" xmlns:a16="http://schemas.microsoft.com/office/drawing/2014/main" id="{B8617E49-ED3B-9C46-BEE9-53101761B8C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19922" y="3226329"/>
                <a:ext cx="0" cy="108857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>
                <a:extLst>
                  <a:ext uri="{FF2B5EF4-FFF2-40B4-BE49-F238E27FC236}">
                    <a16:creationId xmlns="" xmlns:a16="http://schemas.microsoft.com/office/drawing/2014/main" id="{79C1BA6B-BCC2-6441-BF36-7AFD288D490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49267" y="3226329"/>
                <a:ext cx="0" cy="108857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>
                <a:extLst>
                  <a:ext uri="{FF2B5EF4-FFF2-40B4-BE49-F238E27FC236}">
                    <a16:creationId xmlns="" xmlns:a16="http://schemas.microsoft.com/office/drawing/2014/main" id="{7F4E6D25-9EA4-764A-8FC7-8505B5E0BD0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01125" y="3226331"/>
                <a:ext cx="0" cy="108857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4" name="TextBox 183">
                <a:extLst>
                  <a:ext uri="{FF2B5EF4-FFF2-40B4-BE49-F238E27FC236}">
                    <a16:creationId xmlns="" xmlns:a16="http://schemas.microsoft.com/office/drawing/2014/main" id="{EEBA9144-F84B-F049-AB12-B81EB1800CC3}"/>
                  </a:ext>
                </a:extLst>
              </p:cNvPr>
              <p:cNvSpPr txBox="1"/>
              <p:nvPr/>
            </p:nvSpPr>
            <p:spPr>
              <a:xfrm>
                <a:off x="2904935" y="3082732"/>
                <a:ext cx="357188" cy="40163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ln>
                      <a:solidFill>
                        <a:sysClr val="windowText" lastClr="000000"/>
                      </a:solidFill>
                    </a:ln>
                    <a:solidFill>
                      <a:srgbClr val="0B69DF"/>
                    </a:solidFill>
                  </a:rPr>
                  <a:t>…</a:t>
                </a:r>
              </a:p>
            </p:txBody>
          </p:sp>
          <p:sp>
            <p:nvSpPr>
              <p:cNvPr id="185" name="TextBox 184">
                <a:extLst>
                  <a:ext uri="{FF2B5EF4-FFF2-40B4-BE49-F238E27FC236}">
                    <a16:creationId xmlns="" xmlns:a16="http://schemas.microsoft.com/office/drawing/2014/main" id="{D2F03CA9-D5C1-A04B-8540-1CEBBC5102D8}"/>
                  </a:ext>
                </a:extLst>
              </p:cNvPr>
              <p:cNvSpPr txBox="1"/>
              <p:nvPr/>
            </p:nvSpPr>
            <p:spPr>
              <a:xfrm>
                <a:off x="5596602" y="3082732"/>
                <a:ext cx="357188" cy="40163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ln>
                      <a:solidFill>
                        <a:sysClr val="windowText" lastClr="000000"/>
                      </a:solidFill>
                    </a:ln>
                    <a:solidFill>
                      <a:srgbClr val="0B69DF"/>
                    </a:solidFill>
                  </a:rPr>
                  <a:t>…</a:t>
                </a:r>
              </a:p>
            </p:txBody>
          </p:sp>
          <p:sp>
            <p:nvSpPr>
              <p:cNvPr id="186" name="TextBox 185">
                <a:extLst>
                  <a:ext uri="{FF2B5EF4-FFF2-40B4-BE49-F238E27FC236}">
                    <a16:creationId xmlns="" xmlns:a16="http://schemas.microsoft.com/office/drawing/2014/main" id="{3EFBA35F-7D34-AF4D-8DB1-7BC1D0AEBD2A}"/>
                  </a:ext>
                </a:extLst>
              </p:cNvPr>
              <p:cNvSpPr txBox="1"/>
              <p:nvPr/>
            </p:nvSpPr>
            <p:spPr>
              <a:xfrm>
                <a:off x="1578409" y="3396437"/>
                <a:ext cx="357188" cy="3286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chemeClr val="bg1">
                        <a:lumMod val="75000"/>
                      </a:schemeClr>
                    </a:solidFill>
                  </a:rPr>
                  <a:t>0</a:t>
                </a:r>
              </a:p>
            </p:txBody>
          </p:sp>
          <p:sp>
            <p:nvSpPr>
              <p:cNvPr id="187" name="TextBox 186">
                <a:extLst>
                  <a:ext uri="{FF2B5EF4-FFF2-40B4-BE49-F238E27FC236}">
                    <a16:creationId xmlns="" xmlns:a16="http://schemas.microsoft.com/office/drawing/2014/main" id="{F84FCBAC-5EB1-584E-9130-181C675940C8}"/>
                  </a:ext>
                </a:extLst>
              </p:cNvPr>
              <p:cNvSpPr txBox="1"/>
              <p:nvPr/>
            </p:nvSpPr>
            <p:spPr>
              <a:xfrm>
                <a:off x="2343387" y="3396924"/>
                <a:ext cx="357188" cy="3286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chemeClr val="bg1">
                        <a:lumMod val="75000"/>
                      </a:schemeClr>
                    </a:solidFill>
                  </a:rPr>
                  <a:t>1</a:t>
                </a:r>
              </a:p>
            </p:txBody>
          </p:sp>
          <p:sp>
            <p:nvSpPr>
              <p:cNvPr id="188" name="TextBox 187">
                <a:extLst>
                  <a:ext uri="{FF2B5EF4-FFF2-40B4-BE49-F238E27FC236}">
                    <a16:creationId xmlns="" xmlns:a16="http://schemas.microsoft.com/office/drawing/2014/main" id="{2AFFD7D9-10C6-B24D-A752-EFEBE8987033}"/>
                  </a:ext>
                </a:extLst>
              </p:cNvPr>
              <p:cNvSpPr txBox="1"/>
              <p:nvPr/>
            </p:nvSpPr>
            <p:spPr>
              <a:xfrm>
                <a:off x="3492248" y="3396437"/>
                <a:ext cx="739213" cy="32861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t-1</a:t>
                </a:r>
              </a:p>
            </p:txBody>
          </p:sp>
          <p:sp>
            <p:nvSpPr>
              <p:cNvPr id="189" name="TextBox 188">
                <a:extLst>
                  <a:ext uri="{FF2B5EF4-FFF2-40B4-BE49-F238E27FC236}">
                    <a16:creationId xmlns="" xmlns:a16="http://schemas.microsoft.com/office/drawing/2014/main" id="{CE0BB663-4F70-7247-AA05-575C48ED5761}"/>
                  </a:ext>
                </a:extLst>
              </p:cNvPr>
              <p:cNvSpPr txBox="1"/>
              <p:nvPr/>
            </p:nvSpPr>
            <p:spPr>
              <a:xfrm>
                <a:off x="4223613" y="3386036"/>
                <a:ext cx="739213" cy="32861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  t</a:t>
                </a:r>
              </a:p>
            </p:txBody>
          </p:sp>
          <p:sp>
            <p:nvSpPr>
              <p:cNvPr id="190" name="TextBox 189">
                <a:extLst>
                  <a:ext uri="{FF2B5EF4-FFF2-40B4-BE49-F238E27FC236}">
                    <a16:creationId xmlns="" xmlns:a16="http://schemas.microsoft.com/office/drawing/2014/main" id="{B2716580-5199-6046-98AE-FDEF2EFDA9F8}"/>
                  </a:ext>
                </a:extLst>
              </p:cNvPr>
              <p:cNvSpPr txBox="1"/>
              <p:nvPr/>
            </p:nvSpPr>
            <p:spPr>
              <a:xfrm>
                <a:off x="4899780" y="3386036"/>
                <a:ext cx="739213" cy="32861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  t+1</a:t>
                </a:r>
              </a:p>
            </p:txBody>
          </p:sp>
          <p:sp>
            <p:nvSpPr>
              <p:cNvPr id="191" name="TextBox 190">
                <a:extLst>
                  <a:ext uri="{FF2B5EF4-FFF2-40B4-BE49-F238E27FC236}">
                    <a16:creationId xmlns="" xmlns:a16="http://schemas.microsoft.com/office/drawing/2014/main" id="{25EF77B7-7A4C-184E-A615-040A96D5889B}"/>
                  </a:ext>
                </a:extLst>
              </p:cNvPr>
              <p:cNvSpPr txBox="1"/>
              <p:nvPr/>
            </p:nvSpPr>
            <p:spPr>
              <a:xfrm>
                <a:off x="6086131" y="3386036"/>
                <a:ext cx="739213" cy="32861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  T-1</a:t>
                </a:r>
              </a:p>
            </p:txBody>
          </p:sp>
          <p:grpSp>
            <p:nvGrpSpPr>
              <p:cNvPr id="192" name="Group 191">
                <a:extLst>
                  <a:ext uri="{FF2B5EF4-FFF2-40B4-BE49-F238E27FC236}">
                    <a16:creationId xmlns="" xmlns:a16="http://schemas.microsoft.com/office/drawing/2014/main" id="{C6D2A2AD-9396-E448-805F-C465FB12246D}"/>
                  </a:ext>
                </a:extLst>
              </p:cNvPr>
              <p:cNvGrpSpPr/>
              <p:nvPr/>
            </p:nvGrpSpPr>
            <p:grpSpPr>
              <a:xfrm>
                <a:off x="1460141" y="3656027"/>
                <a:ext cx="555171" cy="1119606"/>
                <a:chOff x="6069918" y="3103124"/>
                <a:chExt cx="555171" cy="1119606"/>
              </a:xfrm>
            </p:grpSpPr>
            <p:sp>
              <p:nvSpPr>
                <p:cNvPr id="229" name="Rectangle 228">
                  <a:extLst>
                    <a:ext uri="{FF2B5EF4-FFF2-40B4-BE49-F238E27FC236}">
                      <a16:creationId xmlns="" xmlns:a16="http://schemas.microsoft.com/office/drawing/2014/main" id="{CD2D17C2-09AA-7F4F-9DBC-1B9EBE487FD9}"/>
                    </a:ext>
                  </a:extLst>
                </p:cNvPr>
                <p:cNvSpPr/>
                <p:nvPr/>
              </p:nvSpPr>
              <p:spPr>
                <a:xfrm>
                  <a:off x="6113612" y="3161702"/>
                  <a:ext cx="457160" cy="1061028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30" name="TextBox 229">
                      <a:extLst>
                        <a:ext uri="{FF2B5EF4-FFF2-40B4-BE49-F238E27FC236}">
                          <a16:creationId xmlns="" xmlns:a16="http://schemas.microsoft.com/office/drawing/2014/main" id="{E4ED5925-9AD1-0D4D-8D16-3A10BB783B6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069918" y="3103124"/>
                      <a:ext cx="555171" cy="1095374"/>
                    </a:xfrm>
                    <a:prstGeom prst="rect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</p:spPr>
                  <p:txBody>
                    <a:bodyPr wrap="square" rtlCol="0">
                      <a:spAutoFit/>
                    </a:bodyPr>
                    <a:lstStyle/>
                    <a:p>
                      <a:pPr>
                        <a:lnSpc>
                          <a:spcPct val="150000"/>
                        </a:lnSpc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1200" i="1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b="0" i="1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1200" b="0" i="1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120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1200" i="1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i="1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sz="1200" b="0" i="1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1200" i="1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120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1200" i="1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i="1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sz="1200" i="1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120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230" name="TextBox 229">
                      <a:extLst>
                        <a:ext uri="{FF2B5EF4-FFF2-40B4-BE49-F238E27FC236}">
                          <a16:creationId xmlns:a16="http://schemas.microsoft.com/office/drawing/2014/main" id="{E4ED5925-9AD1-0D4D-8D16-3A10BB783B66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069918" y="3103124"/>
                      <a:ext cx="555171" cy="1095374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193" name="iṩliḑè">
                <a:extLst>
                  <a:ext uri="{FF2B5EF4-FFF2-40B4-BE49-F238E27FC236}">
                    <a16:creationId xmlns="" xmlns:a16="http://schemas.microsoft.com/office/drawing/2014/main" id="{64DC80AC-AE16-6D4E-8E60-3FBB7BF46E3A}"/>
                  </a:ext>
                </a:extLst>
              </p:cNvPr>
              <p:cNvSpPr txBox="1"/>
              <p:nvPr/>
            </p:nvSpPr>
            <p:spPr>
              <a:xfrm>
                <a:off x="-744481" y="3997552"/>
                <a:ext cx="2037821" cy="365338"/>
              </a:xfrm>
              <a:prstGeom prst="rect">
                <a:avLst/>
              </a:prstGeom>
              <a:noFill/>
            </p:spPr>
            <p:txBody>
              <a:bodyPr wrap="none" lIns="90000" tIns="46800" rIns="90000" bIns="46800" anchor="b" anchorCtr="0">
                <a:normAutofit/>
              </a:bodyPr>
              <a:lstStyle/>
              <a:p>
                <a:pPr algn="r"/>
                <a:r>
                  <a:rPr lang="en-US" altLang="zh-CN" sz="1200" b="1" dirty="0">
                    <a:solidFill>
                      <a:srgbClr val="0B69DF"/>
                    </a:solidFill>
                  </a:rPr>
                  <a:t>State</a:t>
                </a:r>
                <a:endParaRPr lang="en-US" altLang="zh-CN" sz="1400" b="1" dirty="0">
                  <a:solidFill>
                    <a:srgbClr val="0B69DF"/>
                  </a:solidFill>
                </a:endParaRPr>
              </a:p>
            </p:txBody>
          </p:sp>
          <p:sp>
            <p:nvSpPr>
              <p:cNvPr id="194" name="iṩliḑè">
                <a:extLst>
                  <a:ext uri="{FF2B5EF4-FFF2-40B4-BE49-F238E27FC236}">
                    <a16:creationId xmlns="" xmlns:a16="http://schemas.microsoft.com/office/drawing/2014/main" id="{A553BA27-03E7-804D-AE07-0276F5D5F5FF}"/>
                  </a:ext>
                </a:extLst>
              </p:cNvPr>
              <p:cNvSpPr txBox="1"/>
              <p:nvPr/>
            </p:nvSpPr>
            <p:spPr>
              <a:xfrm>
                <a:off x="-657395" y="2376592"/>
                <a:ext cx="2037821" cy="365338"/>
              </a:xfrm>
              <a:prstGeom prst="rect">
                <a:avLst/>
              </a:prstGeom>
              <a:noFill/>
            </p:spPr>
            <p:txBody>
              <a:bodyPr wrap="none" lIns="90000" tIns="46800" rIns="90000" bIns="46800" anchor="b" anchorCtr="0">
                <a:normAutofit/>
              </a:bodyPr>
              <a:lstStyle/>
              <a:p>
                <a:pPr algn="r"/>
                <a:r>
                  <a:rPr lang="en-US" altLang="zh-CN" sz="1200" b="1" dirty="0">
                    <a:solidFill>
                      <a:srgbClr val="0B69DF"/>
                    </a:solidFill>
                  </a:rPr>
                  <a:t>Action</a:t>
                </a:r>
                <a:endParaRPr lang="en-US" altLang="zh-CN" sz="1400" b="1" dirty="0">
                  <a:solidFill>
                    <a:srgbClr val="0B69DF"/>
                  </a:solidFill>
                </a:endParaRPr>
              </a:p>
            </p:txBody>
          </p:sp>
          <p:grpSp>
            <p:nvGrpSpPr>
              <p:cNvPr id="195" name="Group 194">
                <a:extLst>
                  <a:ext uri="{FF2B5EF4-FFF2-40B4-BE49-F238E27FC236}">
                    <a16:creationId xmlns="" xmlns:a16="http://schemas.microsoft.com/office/drawing/2014/main" id="{EF2BB159-0DFF-2A44-9ABF-BD757D80BE1A}"/>
                  </a:ext>
                </a:extLst>
              </p:cNvPr>
              <p:cNvGrpSpPr/>
              <p:nvPr/>
            </p:nvGrpSpPr>
            <p:grpSpPr>
              <a:xfrm>
                <a:off x="1479417" y="2059814"/>
                <a:ext cx="555171" cy="1133637"/>
                <a:chOff x="6089194" y="1506911"/>
                <a:chExt cx="555171" cy="1133637"/>
              </a:xfrm>
            </p:grpSpPr>
            <p:sp>
              <p:nvSpPr>
                <p:cNvPr id="227" name="Rectangle 226">
                  <a:extLst>
                    <a:ext uri="{FF2B5EF4-FFF2-40B4-BE49-F238E27FC236}">
                      <a16:creationId xmlns="" xmlns:a16="http://schemas.microsoft.com/office/drawing/2014/main" id="{AFD9B8F8-F923-EE4A-83AF-47563992944F}"/>
                    </a:ext>
                  </a:extLst>
                </p:cNvPr>
                <p:cNvSpPr/>
                <p:nvPr/>
              </p:nvSpPr>
              <p:spPr>
                <a:xfrm>
                  <a:off x="6113612" y="1506911"/>
                  <a:ext cx="459831" cy="1101546"/>
                </a:xfrm>
                <a:prstGeom prst="rect">
                  <a:avLst/>
                </a:prstGeom>
                <a:solidFill>
                  <a:schemeClr val="bg2">
                    <a:lumMod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28" name="TextBox 227">
                      <a:extLst>
                        <a:ext uri="{FF2B5EF4-FFF2-40B4-BE49-F238E27FC236}">
                          <a16:creationId xmlns="" xmlns:a16="http://schemas.microsoft.com/office/drawing/2014/main" id="{A8F5742E-D232-F641-8E7B-231E1D59189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089194" y="1506912"/>
                      <a:ext cx="555171" cy="1133636"/>
                    </a:xfrm>
                    <a:prstGeom prst="rect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</p:spPr>
                  <p:txBody>
                    <a:bodyPr wrap="square" rtlCol="0">
                      <a:spAutoFit/>
                    </a:bodyPr>
                    <a:lstStyle/>
                    <a:p>
                      <a:pPr>
                        <a:lnSpc>
                          <a:spcPct val="150000"/>
                        </a:lnSpc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lang="en-US" sz="1200" i="1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200" b="0" i="1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US" sz="1200" b="0" i="1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  <m:sup>
                                <m:r>
                                  <a:rPr lang="en-US" sz="1200" b="0" i="1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𝑜𝑛</m:t>
                                </m:r>
                              </m:sup>
                            </m:sSubSup>
                          </m:oMath>
                        </m:oMathPara>
                      </a14:m>
                      <a:endParaRPr lang="en-US" sz="140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lang="en-US" sz="1100" i="1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100" i="1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US" sz="1100" i="1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  <m:sup>
                                <m:r>
                                  <a:rPr lang="en-US" sz="1100" i="1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𝑜</m:t>
                                </m:r>
                                <m:r>
                                  <a:rPr lang="en-US" sz="1100" b="0" i="1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𝑓𝑓</m:t>
                                </m:r>
                              </m:sup>
                            </m:sSubSup>
                          </m:oMath>
                        </m:oMathPara>
                      </a14:m>
                      <a:endParaRPr lang="en-US" sz="140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1200" i="1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b="0" i="1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1200" i="1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140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228" name="TextBox 227">
                      <a:extLst>
                        <a:ext uri="{FF2B5EF4-FFF2-40B4-BE49-F238E27FC236}">
                          <a16:creationId xmlns:a16="http://schemas.microsoft.com/office/drawing/2014/main" id="{A8F5742E-D232-F641-8E7B-231E1D591891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089194" y="1506912"/>
                      <a:ext cx="555171" cy="1133636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196" name="Group 195">
                <a:extLst>
                  <a:ext uri="{FF2B5EF4-FFF2-40B4-BE49-F238E27FC236}">
                    <a16:creationId xmlns="" xmlns:a16="http://schemas.microsoft.com/office/drawing/2014/main" id="{E5D7057A-394F-7E43-9CC8-12DDD08E0934}"/>
                  </a:ext>
                </a:extLst>
              </p:cNvPr>
              <p:cNvGrpSpPr/>
              <p:nvPr/>
            </p:nvGrpSpPr>
            <p:grpSpPr>
              <a:xfrm>
                <a:off x="2215222" y="2048757"/>
                <a:ext cx="555171" cy="1131431"/>
                <a:chOff x="6089194" y="1506911"/>
                <a:chExt cx="555171" cy="1131431"/>
              </a:xfrm>
            </p:grpSpPr>
            <p:sp>
              <p:nvSpPr>
                <p:cNvPr id="225" name="Rectangle 224">
                  <a:extLst>
                    <a:ext uri="{FF2B5EF4-FFF2-40B4-BE49-F238E27FC236}">
                      <a16:creationId xmlns="" xmlns:a16="http://schemas.microsoft.com/office/drawing/2014/main" id="{B9C2CCE0-8E3F-3F4A-A3AA-DDD426E64819}"/>
                    </a:ext>
                  </a:extLst>
                </p:cNvPr>
                <p:cNvSpPr/>
                <p:nvPr/>
              </p:nvSpPr>
              <p:spPr>
                <a:xfrm>
                  <a:off x="6113612" y="1506911"/>
                  <a:ext cx="459831" cy="1101546"/>
                </a:xfrm>
                <a:prstGeom prst="rect">
                  <a:avLst/>
                </a:prstGeom>
                <a:solidFill>
                  <a:schemeClr val="bg2">
                    <a:lumMod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26" name="TextBox 225">
                      <a:extLst>
                        <a:ext uri="{FF2B5EF4-FFF2-40B4-BE49-F238E27FC236}">
                          <a16:creationId xmlns="" xmlns:a16="http://schemas.microsoft.com/office/drawing/2014/main" id="{8002A820-D723-724B-B6E4-D6F32BF66BF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089194" y="1506912"/>
                      <a:ext cx="555171" cy="1131430"/>
                    </a:xfrm>
                    <a:prstGeom prst="rect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</p:spPr>
                  <p:txBody>
                    <a:bodyPr wrap="square" rtlCol="0">
                      <a:spAutoFit/>
                    </a:bodyPr>
                    <a:lstStyle/>
                    <a:p>
                      <a:pPr>
                        <a:lnSpc>
                          <a:spcPct val="150000"/>
                        </a:lnSpc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lang="en-US" sz="1200" i="1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200" b="0" i="1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US" sz="1200" b="0" i="1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sz="1200" b="0" i="1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𝑜𝑛</m:t>
                                </m:r>
                              </m:sup>
                            </m:sSubSup>
                          </m:oMath>
                        </m:oMathPara>
                      </a14:m>
                      <a:endParaRPr lang="en-US" sz="140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lang="en-US" sz="1100" i="1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100" i="1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US" sz="1100" b="0" i="1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sz="1100" i="1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𝑜</m:t>
                                </m:r>
                                <m:r>
                                  <a:rPr lang="en-US" sz="1100" b="0" i="1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𝑓𝑓</m:t>
                                </m:r>
                              </m:sup>
                            </m:sSubSup>
                          </m:oMath>
                        </m:oMathPara>
                      </a14:m>
                      <a:endParaRPr lang="en-US" sz="140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1200" i="1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b="0" i="1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1200" b="0" i="1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140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226" name="TextBox 225">
                      <a:extLst>
                        <a:ext uri="{FF2B5EF4-FFF2-40B4-BE49-F238E27FC236}">
                          <a16:creationId xmlns:a16="http://schemas.microsoft.com/office/drawing/2014/main" id="{8002A820-D723-724B-B6E4-D6F32BF66BFE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089194" y="1506912"/>
                      <a:ext cx="555171" cy="1131430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197" name="Group 196">
                <a:extLst>
                  <a:ext uri="{FF2B5EF4-FFF2-40B4-BE49-F238E27FC236}">
                    <a16:creationId xmlns="" xmlns:a16="http://schemas.microsoft.com/office/drawing/2014/main" id="{29A463D4-1203-974D-8BAF-0E3AD4222567}"/>
                  </a:ext>
                </a:extLst>
              </p:cNvPr>
              <p:cNvGrpSpPr/>
              <p:nvPr/>
            </p:nvGrpSpPr>
            <p:grpSpPr>
              <a:xfrm>
                <a:off x="2203992" y="3655027"/>
                <a:ext cx="555171" cy="1119606"/>
                <a:chOff x="6069918" y="3103124"/>
                <a:chExt cx="555171" cy="1119606"/>
              </a:xfrm>
            </p:grpSpPr>
            <p:sp>
              <p:nvSpPr>
                <p:cNvPr id="223" name="Rectangle 222">
                  <a:extLst>
                    <a:ext uri="{FF2B5EF4-FFF2-40B4-BE49-F238E27FC236}">
                      <a16:creationId xmlns="" xmlns:a16="http://schemas.microsoft.com/office/drawing/2014/main" id="{B65132A3-FF1B-9540-AE19-04DDB5E8A750}"/>
                    </a:ext>
                  </a:extLst>
                </p:cNvPr>
                <p:cNvSpPr/>
                <p:nvPr/>
              </p:nvSpPr>
              <p:spPr>
                <a:xfrm>
                  <a:off x="6113612" y="3161702"/>
                  <a:ext cx="457160" cy="1061028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24" name="TextBox 223">
                      <a:extLst>
                        <a:ext uri="{FF2B5EF4-FFF2-40B4-BE49-F238E27FC236}">
                          <a16:creationId xmlns="" xmlns:a16="http://schemas.microsoft.com/office/drawing/2014/main" id="{BB41BBBD-8DC3-4B4A-9CE1-68437381785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069918" y="3103124"/>
                      <a:ext cx="555171" cy="1095374"/>
                    </a:xfrm>
                    <a:prstGeom prst="rect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</p:spPr>
                  <p:txBody>
                    <a:bodyPr wrap="square" rtlCol="0">
                      <a:spAutoFit/>
                    </a:bodyPr>
                    <a:lstStyle/>
                    <a:p>
                      <a:pPr>
                        <a:lnSpc>
                          <a:spcPct val="150000"/>
                        </a:lnSpc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1200" i="1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b="0" i="1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1200" b="0" i="1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120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1200" i="1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i="1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sz="1200" b="0" i="1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1200" b="0" i="1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120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1200" i="1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i="1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sz="1200" b="0" i="1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120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224" name="TextBox 223">
                      <a:extLst>
                        <a:ext uri="{FF2B5EF4-FFF2-40B4-BE49-F238E27FC236}">
                          <a16:creationId xmlns:a16="http://schemas.microsoft.com/office/drawing/2014/main" id="{BB41BBBD-8DC3-4B4A-9CE1-684373817859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069918" y="3103124"/>
                      <a:ext cx="555171" cy="1095374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198" name="Group 197">
                <a:extLst>
                  <a:ext uri="{FF2B5EF4-FFF2-40B4-BE49-F238E27FC236}">
                    <a16:creationId xmlns="" xmlns:a16="http://schemas.microsoft.com/office/drawing/2014/main" id="{A0AD684E-ED04-0D46-A04D-74F10DF0D630}"/>
                  </a:ext>
                </a:extLst>
              </p:cNvPr>
              <p:cNvGrpSpPr/>
              <p:nvPr/>
            </p:nvGrpSpPr>
            <p:grpSpPr>
              <a:xfrm>
                <a:off x="4175506" y="2010890"/>
                <a:ext cx="555171" cy="1131431"/>
                <a:chOff x="6089194" y="1506911"/>
                <a:chExt cx="555171" cy="1131431"/>
              </a:xfrm>
            </p:grpSpPr>
            <p:sp>
              <p:nvSpPr>
                <p:cNvPr id="221" name="Rectangle 220">
                  <a:extLst>
                    <a:ext uri="{FF2B5EF4-FFF2-40B4-BE49-F238E27FC236}">
                      <a16:creationId xmlns="" xmlns:a16="http://schemas.microsoft.com/office/drawing/2014/main" id="{99BBC0AB-C7D2-1946-BF33-096E8FBF35DA}"/>
                    </a:ext>
                  </a:extLst>
                </p:cNvPr>
                <p:cNvSpPr/>
                <p:nvPr/>
              </p:nvSpPr>
              <p:spPr>
                <a:xfrm>
                  <a:off x="6113612" y="1506911"/>
                  <a:ext cx="459831" cy="1101546"/>
                </a:xfrm>
                <a:prstGeom prst="rect">
                  <a:avLst/>
                </a:prstGeom>
                <a:solidFill>
                  <a:schemeClr val="bg2">
                    <a:lumMod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22" name="TextBox 221">
                      <a:extLst>
                        <a:ext uri="{FF2B5EF4-FFF2-40B4-BE49-F238E27FC236}">
                          <a16:creationId xmlns="" xmlns:a16="http://schemas.microsoft.com/office/drawing/2014/main" id="{C3A3E837-0CA6-9E4A-8925-4FF93ABAFB2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089194" y="1506912"/>
                      <a:ext cx="555171" cy="113143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>
                        <a:lnSpc>
                          <a:spcPct val="150000"/>
                        </a:lnSpc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lang="en-US" sz="1200" i="1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US" sz="1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  <m:sup>
                                <m:r>
                                  <a:rPr lang="en-US" sz="1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𝑜𝑛</m:t>
                                </m:r>
                              </m:sup>
                            </m:sSubSup>
                          </m:oMath>
                        </m:oMathPara>
                      </a14:m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lang="en-US" sz="11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1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US" sz="11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  <m:sup>
                                <m:r>
                                  <a:rPr lang="en-US" sz="11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𝑜</m:t>
                                </m:r>
                                <m:r>
                                  <a:rPr lang="en-US" sz="11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𝑓𝑓</m:t>
                                </m:r>
                              </m:sup>
                            </m:sSubSup>
                          </m:oMath>
                        </m:oMathPara>
                      </a14:m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1200" i="1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1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222" name="TextBox 221">
                      <a:extLst>
                        <a:ext uri="{FF2B5EF4-FFF2-40B4-BE49-F238E27FC236}">
                          <a16:creationId xmlns:a16="http://schemas.microsoft.com/office/drawing/2014/main" id="{C3A3E837-0CA6-9E4A-8925-4FF93ABAFB21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089194" y="1506912"/>
                      <a:ext cx="555171" cy="1131430"/>
                    </a:xfrm>
                    <a:prstGeom prst="rect">
                      <a:avLst/>
                    </a:prstGeom>
                    <a:blipFill>
                      <a:blip r:embed="rId10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199" name="Group 198">
                <a:extLst>
                  <a:ext uri="{FF2B5EF4-FFF2-40B4-BE49-F238E27FC236}">
                    <a16:creationId xmlns="" xmlns:a16="http://schemas.microsoft.com/office/drawing/2014/main" id="{C62920C7-9337-C345-9F29-F4689646DA82}"/>
                  </a:ext>
                </a:extLst>
              </p:cNvPr>
              <p:cNvGrpSpPr/>
              <p:nvPr/>
            </p:nvGrpSpPr>
            <p:grpSpPr>
              <a:xfrm>
                <a:off x="4162375" y="3644141"/>
                <a:ext cx="555171" cy="1119606"/>
                <a:chOff x="6069918" y="3103124"/>
                <a:chExt cx="555171" cy="1119606"/>
              </a:xfrm>
            </p:grpSpPr>
            <p:sp>
              <p:nvSpPr>
                <p:cNvPr id="219" name="Rectangle 218">
                  <a:extLst>
                    <a:ext uri="{FF2B5EF4-FFF2-40B4-BE49-F238E27FC236}">
                      <a16:creationId xmlns="" xmlns:a16="http://schemas.microsoft.com/office/drawing/2014/main" id="{89507CEE-B9CA-C744-ADFE-E44F2220021B}"/>
                    </a:ext>
                  </a:extLst>
                </p:cNvPr>
                <p:cNvSpPr/>
                <p:nvPr/>
              </p:nvSpPr>
              <p:spPr>
                <a:xfrm>
                  <a:off x="6113612" y="3161702"/>
                  <a:ext cx="457160" cy="1061028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20" name="TextBox 219">
                      <a:extLst>
                        <a:ext uri="{FF2B5EF4-FFF2-40B4-BE49-F238E27FC236}">
                          <a16:creationId xmlns="" xmlns:a16="http://schemas.microsoft.com/office/drawing/2014/main" id="{F8E9BF81-D34B-C743-90FE-4168C2440F6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069918" y="3103124"/>
                      <a:ext cx="555171" cy="109537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>
                        <a:lnSpc>
                          <a:spcPct val="150000"/>
                        </a:lnSpc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120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1200" dirty="0"/>
                    </a:p>
                    <a:p>
                      <a:pPr>
                        <a:lnSpc>
                          <a:spcPct val="150000"/>
                        </a:lnSpc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1200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1200" dirty="0"/>
                    </a:p>
                    <a:p>
                      <a:pPr>
                        <a:lnSpc>
                          <a:spcPct val="150000"/>
                        </a:lnSpc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120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1200" dirty="0"/>
                    </a:p>
                  </p:txBody>
                </p:sp>
              </mc:Choice>
              <mc:Fallback xmlns="">
                <p:sp>
                  <p:nvSpPr>
                    <p:cNvPr id="220" name="TextBox 219">
                      <a:extLst>
                        <a:ext uri="{FF2B5EF4-FFF2-40B4-BE49-F238E27FC236}">
                          <a16:creationId xmlns:a16="http://schemas.microsoft.com/office/drawing/2014/main" id="{F8E9BF81-D34B-C743-90FE-4168C2440F66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069918" y="3103124"/>
                      <a:ext cx="555171" cy="1095374"/>
                    </a:xfrm>
                    <a:prstGeom prst="rect">
                      <a:avLst/>
                    </a:prstGeom>
                    <a:blipFill>
                      <a:blip r:embed="rId11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200" name="Group 199">
                <a:extLst>
                  <a:ext uri="{FF2B5EF4-FFF2-40B4-BE49-F238E27FC236}">
                    <a16:creationId xmlns="" xmlns:a16="http://schemas.microsoft.com/office/drawing/2014/main" id="{5DC585C3-1CF8-F64F-A4E6-8C12CC14BA1E}"/>
                  </a:ext>
                </a:extLst>
              </p:cNvPr>
              <p:cNvGrpSpPr/>
              <p:nvPr/>
            </p:nvGrpSpPr>
            <p:grpSpPr>
              <a:xfrm>
                <a:off x="4893740" y="3644141"/>
                <a:ext cx="555171" cy="1119606"/>
                <a:chOff x="6069918" y="3103124"/>
                <a:chExt cx="555171" cy="1119606"/>
              </a:xfrm>
            </p:grpSpPr>
            <p:sp>
              <p:nvSpPr>
                <p:cNvPr id="217" name="Rectangle 216">
                  <a:extLst>
                    <a:ext uri="{FF2B5EF4-FFF2-40B4-BE49-F238E27FC236}">
                      <a16:creationId xmlns="" xmlns:a16="http://schemas.microsoft.com/office/drawing/2014/main" id="{697436AD-E176-9047-8923-A0E6685986B4}"/>
                    </a:ext>
                  </a:extLst>
                </p:cNvPr>
                <p:cNvSpPr/>
                <p:nvPr/>
              </p:nvSpPr>
              <p:spPr>
                <a:xfrm>
                  <a:off x="6113612" y="3161702"/>
                  <a:ext cx="457160" cy="1061028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18" name="TextBox 217">
                      <a:extLst>
                        <a:ext uri="{FF2B5EF4-FFF2-40B4-BE49-F238E27FC236}">
                          <a16:creationId xmlns="" xmlns:a16="http://schemas.microsoft.com/office/drawing/2014/main" id="{4C8D3AE0-0287-6846-94EF-9309DDFE98B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069918" y="3103124"/>
                      <a:ext cx="555171" cy="109537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>
                        <a:lnSpc>
                          <a:spcPct val="150000"/>
                        </a:lnSpc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120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1200" dirty="0"/>
                    </a:p>
                    <a:p>
                      <a:pPr>
                        <a:lnSpc>
                          <a:spcPct val="150000"/>
                        </a:lnSpc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1200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1200" dirty="0"/>
                    </a:p>
                    <a:p>
                      <a:pPr>
                        <a:lnSpc>
                          <a:spcPct val="150000"/>
                        </a:lnSpc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120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1200" dirty="0"/>
                    </a:p>
                  </p:txBody>
                </p:sp>
              </mc:Choice>
              <mc:Fallback xmlns="">
                <p:sp>
                  <p:nvSpPr>
                    <p:cNvPr id="218" name="TextBox 217">
                      <a:extLst>
                        <a:ext uri="{FF2B5EF4-FFF2-40B4-BE49-F238E27FC236}">
                          <a16:creationId xmlns:a16="http://schemas.microsoft.com/office/drawing/2014/main" id="{4C8D3AE0-0287-6846-94EF-9309DDFE98BA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069918" y="3103124"/>
                      <a:ext cx="555171" cy="1095374"/>
                    </a:xfrm>
                    <a:prstGeom prst="rect">
                      <a:avLst/>
                    </a:prstGeom>
                    <a:blipFill>
                      <a:blip r:embed="rId12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201" name="Rectangle 200">
                <a:extLst>
                  <a:ext uri="{FF2B5EF4-FFF2-40B4-BE49-F238E27FC236}">
                    <a16:creationId xmlns="" xmlns:a16="http://schemas.microsoft.com/office/drawing/2014/main" id="{050C32B1-43D9-4046-AEFD-E58C79465DC5}"/>
                  </a:ext>
                </a:extLst>
              </p:cNvPr>
              <p:cNvSpPr/>
              <p:nvPr/>
            </p:nvSpPr>
            <p:spPr>
              <a:xfrm>
                <a:off x="3383150" y="2010890"/>
                <a:ext cx="459831" cy="1101546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202" name="Rectangle 201">
                <a:extLst>
                  <a:ext uri="{FF2B5EF4-FFF2-40B4-BE49-F238E27FC236}">
                    <a16:creationId xmlns="" xmlns:a16="http://schemas.microsoft.com/office/drawing/2014/main" id="{78592603-3603-424D-9498-A8449920A727}"/>
                  </a:ext>
                </a:extLst>
              </p:cNvPr>
              <p:cNvSpPr/>
              <p:nvPr/>
            </p:nvSpPr>
            <p:spPr>
              <a:xfrm>
                <a:off x="3415625" y="3701800"/>
                <a:ext cx="459831" cy="1101546"/>
              </a:xfrm>
              <a:prstGeom prst="rect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203" name="Rectangle 202">
                <a:extLst>
                  <a:ext uri="{FF2B5EF4-FFF2-40B4-BE49-F238E27FC236}">
                    <a16:creationId xmlns="" xmlns:a16="http://schemas.microsoft.com/office/drawing/2014/main" id="{19A1048B-9879-B143-8C57-C9B1D2DD7E49}"/>
                  </a:ext>
                </a:extLst>
              </p:cNvPr>
              <p:cNvSpPr/>
              <p:nvPr/>
            </p:nvSpPr>
            <p:spPr>
              <a:xfrm>
                <a:off x="4946104" y="2010890"/>
                <a:ext cx="459831" cy="1101546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/>
              </a:p>
            </p:txBody>
          </p:sp>
          <p:cxnSp>
            <p:nvCxnSpPr>
              <p:cNvPr id="204" name="Straight Connector 203">
                <a:extLst>
                  <a:ext uri="{FF2B5EF4-FFF2-40B4-BE49-F238E27FC236}">
                    <a16:creationId xmlns="" xmlns:a16="http://schemas.microsoft.com/office/drawing/2014/main" id="{8B7B9FB7-3F21-7A4C-9D08-8028EA0188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86927" y="3237215"/>
                <a:ext cx="0" cy="108857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5" name="Group 204">
                <a:extLst>
                  <a:ext uri="{FF2B5EF4-FFF2-40B4-BE49-F238E27FC236}">
                    <a16:creationId xmlns="" xmlns:a16="http://schemas.microsoft.com/office/drawing/2014/main" id="{BF4C913B-4244-AB4D-A0C7-8A4E1FAA6CE8}"/>
                  </a:ext>
                </a:extLst>
              </p:cNvPr>
              <p:cNvGrpSpPr/>
              <p:nvPr/>
            </p:nvGrpSpPr>
            <p:grpSpPr>
              <a:xfrm>
                <a:off x="6124218" y="1998558"/>
                <a:ext cx="555171" cy="1131811"/>
                <a:chOff x="6089194" y="1506911"/>
                <a:chExt cx="555171" cy="1131811"/>
              </a:xfrm>
            </p:grpSpPr>
            <p:sp>
              <p:nvSpPr>
                <p:cNvPr id="215" name="Rectangle 214">
                  <a:extLst>
                    <a:ext uri="{FF2B5EF4-FFF2-40B4-BE49-F238E27FC236}">
                      <a16:creationId xmlns="" xmlns:a16="http://schemas.microsoft.com/office/drawing/2014/main" id="{689089CE-90F3-DE49-A3B7-1A203786AF40}"/>
                    </a:ext>
                  </a:extLst>
                </p:cNvPr>
                <p:cNvSpPr/>
                <p:nvPr/>
              </p:nvSpPr>
              <p:spPr>
                <a:xfrm>
                  <a:off x="6113612" y="1506911"/>
                  <a:ext cx="459831" cy="1101546"/>
                </a:xfrm>
                <a:prstGeom prst="rect">
                  <a:avLst/>
                </a:prstGeom>
                <a:solidFill>
                  <a:schemeClr val="bg2">
                    <a:lumMod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16" name="TextBox 215">
                      <a:extLst>
                        <a:ext uri="{FF2B5EF4-FFF2-40B4-BE49-F238E27FC236}">
                          <a16:creationId xmlns="" xmlns:a16="http://schemas.microsoft.com/office/drawing/2014/main" id="{0A08234F-1716-BE42-B831-596CB392E44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089194" y="1506912"/>
                      <a:ext cx="555171" cy="113181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>
                        <a:lnSpc>
                          <a:spcPct val="150000"/>
                        </a:lnSpc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lang="en-US" sz="1200" i="1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US" sz="1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  <m:r>
                                  <a:rPr lang="en-US" sz="1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  <m:sup>
                                <m:r>
                                  <a:rPr lang="en-US" sz="1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𝑜𝑛</m:t>
                                </m:r>
                              </m:sup>
                            </m:sSubSup>
                          </m:oMath>
                        </m:oMathPara>
                      </a14:m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lang="en-US" sz="11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1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US" sz="11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  <m:r>
                                  <a:rPr lang="en-US" sz="11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  <m:sup>
                                <m:r>
                                  <a:rPr lang="en-US" sz="11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𝑜</m:t>
                                </m:r>
                                <m:r>
                                  <a:rPr lang="en-US" sz="11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𝑓𝑓</m:t>
                                </m:r>
                              </m:sup>
                            </m:sSubSup>
                          </m:oMath>
                        </m:oMathPara>
                      </a14:m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1200" i="1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1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  <m:r>
                                  <a:rPr lang="en-US" sz="1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216" name="TextBox 215">
                      <a:extLst>
                        <a:ext uri="{FF2B5EF4-FFF2-40B4-BE49-F238E27FC236}">
                          <a16:creationId xmlns:a16="http://schemas.microsoft.com/office/drawing/2014/main" id="{0A08234F-1716-BE42-B831-596CB392E445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089194" y="1506912"/>
                      <a:ext cx="555171" cy="1131810"/>
                    </a:xfrm>
                    <a:prstGeom prst="rect">
                      <a:avLst/>
                    </a:prstGeom>
                    <a:blipFill>
                      <a:blip r:embed="rId13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206" name="Group 205">
                <a:extLst>
                  <a:ext uri="{FF2B5EF4-FFF2-40B4-BE49-F238E27FC236}">
                    <a16:creationId xmlns="" xmlns:a16="http://schemas.microsoft.com/office/drawing/2014/main" id="{1D158A0A-03DC-5545-804F-6384BBFD1771}"/>
                  </a:ext>
                </a:extLst>
              </p:cNvPr>
              <p:cNvGrpSpPr/>
              <p:nvPr/>
            </p:nvGrpSpPr>
            <p:grpSpPr>
              <a:xfrm>
                <a:off x="6085951" y="3644141"/>
                <a:ext cx="555171" cy="1119606"/>
                <a:chOff x="6047966" y="3103124"/>
                <a:chExt cx="555171" cy="1119606"/>
              </a:xfrm>
            </p:grpSpPr>
            <p:sp>
              <p:nvSpPr>
                <p:cNvPr id="213" name="Rectangle 212">
                  <a:extLst>
                    <a:ext uri="{FF2B5EF4-FFF2-40B4-BE49-F238E27FC236}">
                      <a16:creationId xmlns="" xmlns:a16="http://schemas.microsoft.com/office/drawing/2014/main" id="{E48E9EBA-FCBE-C445-A9BD-D46FA4F4A2F5}"/>
                    </a:ext>
                  </a:extLst>
                </p:cNvPr>
                <p:cNvSpPr/>
                <p:nvPr/>
              </p:nvSpPr>
              <p:spPr>
                <a:xfrm>
                  <a:off x="6113612" y="3161702"/>
                  <a:ext cx="457160" cy="1061028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14" name="TextBox 213">
                      <a:extLst>
                        <a:ext uri="{FF2B5EF4-FFF2-40B4-BE49-F238E27FC236}">
                          <a16:creationId xmlns="" xmlns:a16="http://schemas.microsoft.com/office/drawing/2014/main" id="{5554B69C-00A4-EA43-A785-AF59E931D92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047966" y="3103124"/>
                      <a:ext cx="555171" cy="109537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>
                        <a:lnSpc>
                          <a:spcPct val="150000"/>
                        </a:lnSpc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120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1200" dirty="0"/>
                    </a:p>
                    <a:p>
                      <a:pPr>
                        <a:lnSpc>
                          <a:spcPct val="150000"/>
                        </a:lnSpc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1200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1200" dirty="0"/>
                    </a:p>
                    <a:p>
                      <a:pPr>
                        <a:lnSpc>
                          <a:spcPct val="150000"/>
                        </a:lnSpc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120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1200" dirty="0"/>
                    </a:p>
                  </p:txBody>
                </p:sp>
              </mc:Choice>
              <mc:Fallback xmlns="">
                <p:sp>
                  <p:nvSpPr>
                    <p:cNvPr id="214" name="TextBox 213">
                      <a:extLst>
                        <a:ext uri="{FF2B5EF4-FFF2-40B4-BE49-F238E27FC236}">
                          <a16:creationId xmlns:a16="http://schemas.microsoft.com/office/drawing/2014/main" id="{5554B69C-00A4-EA43-A785-AF59E931D92E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047966" y="3103124"/>
                      <a:ext cx="555171" cy="1095374"/>
                    </a:xfrm>
                    <a:prstGeom prst="rect">
                      <a:avLst/>
                    </a:prstGeom>
                    <a:blipFill>
                      <a:blip r:embed="rId14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207" name="Group 206">
                <a:extLst>
                  <a:ext uri="{FF2B5EF4-FFF2-40B4-BE49-F238E27FC236}">
                    <a16:creationId xmlns="" xmlns:a16="http://schemas.microsoft.com/office/drawing/2014/main" id="{DFEEB816-83B8-8348-80A1-5A1AFCC6CA61}"/>
                  </a:ext>
                </a:extLst>
              </p:cNvPr>
              <p:cNvGrpSpPr/>
              <p:nvPr/>
            </p:nvGrpSpPr>
            <p:grpSpPr>
              <a:xfrm>
                <a:off x="6809341" y="3631956"/>
                <a:ext cx="555171" cy="1119606"/>
                <a:chOff x="6069918" y="3103124"/>
                <a:chExt cx="555171" cy="1119606"/>
              </a:xfrm>
            </p:grpSpPr>
            <p:sp>
              <p:nvSpPr>
                <p:cNvPr id="211" name="Rectangle 210">
                  <a:extLst>
                    <a:ext uri="{FF2B5EF4-FFF2-40B4-BE49-F238E27FC236}">
                      <a16:creationId xmlns="" xmlns:a16="http://schemas.microsoft.com/office/drawing/2014/main" id="{A570CBEA-CE7F-9247-B5C2-06837DE7E863}"/>
                    </a:ext>
                  </a:extLst>
                </p:cNvPr>
                <p:cNvSpPr/>
                <p:nvPr/>
              </p:nvSpPr>
              <p:spPr>
                <a:xfrm>
                  <a:off x="6113612" y="3161702"/>
                  <a:ext cx="457160" cy="1061028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12" name="TextBox 211">
                      <a:extLst>
                        <a:ext uri="{FF2B5EF4-FFF2-40B4-BE49-F238E27FC236}">
                          <a16:creationId xmlns="" xmlns:a16="http://schemas.microsoft.com/office/drawing/2014/main" id="{42BE7A0C-051B-6644-8D80-6ABA4F615F0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069918" y="3103124"/>
                      <a:ext cx="555171" cy="109537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>
                        <a:lnSpc>
                          <a:spcPct val="150000"/>
                        </a:lnSpc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120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1200" dirty="0"/>
                    </a:p>
                    <a:p>
                      <a:pPr>
                        <a:lnSpc>
                          <a:spcPct val="150000"/>
                        </a:lnSpc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1200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1200" dirty="0"/>
                    </a:p>
                    <a:p>
                      <a:pPr>
                        <a:lnSpc>
                          <a:spcPct val="150000"/>
                        </a:lnSpc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120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1200" dirty="0"/>
                    </a:p>
                  </p:txBody>
                </p:sp>
              </mc:Choice>
              <mc:Fallback xmlns="">
                <p:sp>
                  <p:nvSpPr>
                    <p:cNvPr id="212" name="TextBox 211">
                      <a:extLst>
                        <a:ext uri="{FF2B5EF4-FFF2-40B4-BE49-F238E27FC236}">
                          <a16:creationId xmlns:a16="http://schemas.microsoft.com/office/drawing/2014/main" id="{42BE7A0C-051B-6644-8D80-6ABA4F615F09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069918" y="3103124"/>
                      <a:ext cx="555171" cy="1095374"/>
                    </a:xfrm>
                    <a:prstGeom prst="rect">
                      <a:avLst/>
                    </a:prstGeom>
                    <a:blipFill>
                      <a:blip r:embed="rId15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208" name="TextBox 207">
                <a:extLst>
                  <a:ext uri="{FF2B5EF4-FFF2-40B4-BE49-F238E27FC236}">
                    <a16:creationId xmlns="" xmlns:a16="http://schemas.microsoft.com/office/drawing/2014/main" id="{B3319CF1-1ED4-1249-AAC9-28866110E9E8}"/>
                  </a:ext>
                </a:extLst>
              </p:cNvPr>
              <p:cNvSpPr txBox="1"/>
              <p:nvPr/>
            </p:nvSpPr>
            <p:spPr>
              <a:xfrm>
                <a:off x="3428129" y="2323892"/>
                <a:ext cx="357188" cy="4016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…</a:t>
                </a:r>
              </a:p>
            </p:txBody>
          </p:sp>
          <p:sp>
            <p:nvSpPr>
              <p:cNvPr id="209" name="TextBox 208">
                <a:extLst>
                  <a:ext uri="{FF2B5EF4-FFF2-40B4-BE49-F238E27FC236}">
                    <a16:creationId xmlns="" xmlns:a16="http://schemas.microsoft.com/office/drawing/2014/main" id="{89361D88-79DA-E248-913F-9F1163C1ED5E}"/>
                  </a:ext>
                </a:extLst>
              </p:cNvPr>
              <p:cNvSpPr txBox="1"/>
              <p:nvPr/>
            </p:nvSpPr>
            <p:spPr>
              <a:xfrm>
                <a:off x="3449066" y="3989527"/>
                <a:ext cx="357188" cy="4016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solidFill>
                      <a:schemeClr val="bg1">
                        <a:lumMod val="65000"/>
                      </a:schemeClr>
                    </a:solidFill>
                  </a:rPr>
                  <a:t>…</a:t>
                </a:r>
              </a:p>
            </p:txBody>
          </p:sp>
          <p:sp>
            <p:nvSpPr>
              <p:cNvPr id="210" name="TextBox 209">
                <a:extLst>
                  <a:ext uri="{FF2B5EF4-FFF2-40B4-BE49-F238E27FC236}">
                    <a16:creationId xmlns="" xmlns:a16="http://schemas.microsoft.com/office/drawing/2014/main" id="{10581656-398F-BB40-96A3-2B32B7B2B8D2}"/>
                  </a:ext>
                </a:extLst>
              </p:cNvPr>
              <p:cNvSpPr txBox="1"/>
              <p:nvPr/>
            </p:nvSpPr>
            <p:spPr>
              <a:xfrm>
                <a:off x="4997425" y="2314705"/>
                <a:ext cx="357188" cy="4016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…</a:t>
                </a:r>
              </a:p>
            </p:txBody>
          </p:sp>
        </p:grpSp>
      </p:grpSp>
      <p:sp>
        <p:nvSpPr>
          <p:cNvPr id="231" name="TextBox 230">
            <a:extLst>
              <a:ext uri="{FF2B5EF4-FFF2-40B4-BE49-F238E27FC236}">
                <a16:creationId xmlns="" xmlns:a16="http://schemas.microsoft.com/office/drawing/2014/main" id="{E7E75C5E-845F-2641-8024-F39CC0F153C0}"/>
              </a:ext>
            </a:extLst>
          </p:cNvPr>
          <p:cNvSpPr txBox="1"/>
          <p:nvPr/>
        </p:nvSpPr>
        <p:spPr>
          <a:xfrm>
            <a:off x="7005259" y="1197349"/>
            <a:ext cx="4287759" cy="375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b="1" dirty="0">
                <a:solidFill>
                  <a:srgbClr val="0B69DF"/>
                </a:solidFill>
              </a:rPr>
              <a:t>Multi-stage Stochastic Optimization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="" xmlns:a16="http://schemas.microsoft.com/office/drawing/2014/main" id="{87DFAF02-A1AC-5049-941A-7B10D8A9CB19}"/>
              </a:ext>
            </a:extLst>
          </p:cNvPr>
          <p:cNvCxnSpPr>
            <a:cxnSpLocks/>
          </p:cNvCxnSpPr>
          <p:nvPr/>
        </p:nvCxnSpPr>
        <p:spPr>
          <a:xfrm>
            <a:off x="7104288" y="1551129"/>
            <a:ext cx="3041198" cy="21772"/>
          </a:xfrm>
          <a:prstGeom prst="line">
            <a:avLst/>
          </a:prstGeom>
          <a:ln>
            <a:solidFill>
              <a:srgbClr val="0B69D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Box 121">
            <a:extLst>
              <a:ext uri="{FF2B5EF4-FFF2-40B4-BE49-F238E27FC236}">
                <a16:creationId xmlns="" xmlns:a16="http://schemas.microsoft.com/office/drawing/2014/main" id="{2954E6F6-80F7-354C-91AC-6CB2D6710CF9}"/>
              </a:ext>
            </a:extLst>
          </p:cNvPr>
          <p:cNvSpPr txBox="1"/>
          <p:nvPr/>
        </p:nvSpPr>
        <p:spPr>
          <a:xfrm>
            <a:off x="7005259" y="1620429"/>
            <a:ext cx="4287759" cy="375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b="1" dirty="0">
                <a:solidFill>
                  <a:srgbClr val="FF0000"/>
                </a:solidFill>
              </a:rPr>
              <a:t>Bellman Equation</a:t>
            </a:r>
          </a:p>
        </p:txBody>
      </p:sp>
      <p:sp>
        <p:nvSpPr>
          <p:cNvPr id="19" name="Right Arrow 18">
            <a:extLst>
              <a:ext uri="{FF2B5EF4-FFF2-40B4-BE49-F238E27FC236}">
                <a16:creationId xmlns="" xmlns:a16="http://schemas.microsoft.com/office/drawing/2014/main" id="{05B6F029-F302-1242-B5FD-5795586CD76A}"/>
              </a:ext>
            </a:extLst>
          </p:cNvPr>
          <p:cNvSpPr/>
          <p:nvPr/>
        </p:nvSpPr>
        <p:spPr>
          <a:xfrm>
            <a:off x="6768007" y="1741551"/>
            <a:ext cx="237252" cy="187776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TextBox 123">
            <a:extLst>
              <a:ext uri="{FF2B5EF4-FFF2-40B4-BE49-F238E27FC236}">
                <a16:creationId xmlns="" xmlns:a16="http://schemas.microsoft.com/office/drawing/2014/main" id="{A3760F16-66D2-F147-814B-474E43ADD018}"/>
              </a:ext>
            </a:extLst>
          </p:cNvPr>
          <p:cNvSpPr txBox="1"/>
          <p:nvPr/>
        </p:nvSpPr>
        <p:spPr>
          <a:xfrm>
            <a:off x="7005259" y="1991190"/>
            <a:ext cx="4515228" cy="698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/>
              <a:t>Idea: backward Induction, break down the multi-stage </a:t>
            </a:r>
          </a:p>
          <a:p>
            <a:pPr>
              <a:lnSpc>
                <a:spcPct val="150000"/>
              </a:lnSpc>
            </a:pPr>
            <a:r>
              <a:rPr lang="en-US" sz="1400" dirty="0"/>
              <a:t>         problem into multiple two-stage problems 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="" xmlns:a16="http://schemas.microsoft.com/office/drawing/2014/main" id="{6C3EF343-916D-A64C-90AC-E179A5CC427D}"/>
              </a:ext>
            </a:extLst>
          </p:cNvPr>
          <p:cNvCxnSpPr>
            <a:cxnSpLocks/>
          </p:cNvCxnSpPr>
          <p:nvPr/>
        </p:nvCxnSpPr>
        <p:spPr>
          <a:xfrm>
            <a:off x="9731833" y="3674228"/>
            <a:ext cx="94705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="" xmlns:a16="http://schemas.microsoft.com/office/drawing/2014/main" id="{33B75C38-4B80-1346-9E93-29E4CEF914AD}"/>
              </a:ext>
            </a:extLst>
          </p:cNvPr>
          <p:cNvCxnSpPr>
            <a:cxnSpLocks/>
          </p:cNvCxnSpPr>
          <p:nvPr/>
        </p:nvCxnSpPr>
        <p:spPr>
          <a:xfrm>
            <a:off x="10792404" y="3679972"/>
            <a:ext cx="72324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="" xmlns:a16="http://schemas.microsoft.com/office/drawing/2014/main" id="{30551E96-3441-FC4C-B70B-0C01F36D1089}"/>
              </a:ext>
            </a:extLst>
          </p:cNvPr>
          <p:cNvSpPr/>
          <p:nvPr/>
        </p:nvSpPr>
        <p:spPr>
          <a:xfrm>
            <a:off x="1141030" y="1773391"/>
            <a:ext cx="2008631" cy="3212396"/>
          </a:xfrm>
          <a:prstGeom prst="rect">
            <a:avLst/>
          </a:prstGeom>
          <a:solidFill>
            <a:srgbClr val="7F7F7F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TextBox 141">
                <a:extLst>
                  <a:ext uri="{FF2B5EF4-FFF2-40B4-BE49-F238E27FC236}">
                    <a16:creationId xmlns="" xmlns:a16="http://schemas.microsoft.com/office/drawing/2014/main" id="{6110D6D5-28D4-7048-8F29-F6E223059AD9}"/>
                  </a:ext>
                </a:extLst>
              </p:cNvPr>
              <p:cNvSpPr txBox="1"/>
              <p:nvPr/>
            </p:nvSpPr>
            <p:spPr>
              <a:xfrm>
                <a:off x="2799987" y="5089792"/>
                <a:ext cx="5517262" cy="496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𝑱</m:t>
                        </m:r>
                      </m:e>
                      <m:sub>
                        <m:r>
                          <a:rPr lang="en-US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en-US" sz="2000" b="1" dirty="0">
                    <a:solidFill>
                      <a:srgbClr val="FF0000"/>
                    </a:solidFill>
                  </a:rPr>
                  <a:t>(</a:t>
                </a:r>
                <a:r>
                  <a:rPr lang="en-US" altLang="zh-CN" sz="2000" b="1" dirty="0">
                    <a:solidFill>
                      <a:srgbClr val="FF0000"/>
                    </a:solidFill>
                  </a:rPr>
                  <a:t>·)</a:t>
                </a:r>
                <a:r>
                  <a:rPr lang="en-US" sz="2000" b="1" dirty="0">
                    <a:solidFill>
                      <a:srgbClr val="FF0000"/>
                    </a:solidFill>
                  </a:rPr>
                  <a:t>: </a:t>
                </a:r>
                <a:r>
                  <a:rPr lang="en-US" sz="1400" dirty="0">
                    <a:solidFill>
                      <a:srgbClr val="FF0000"/>
                    </a:solidFill>
                  </a:rPr>
                  <a:t>maximized value-to-go of the tail problem</a:t>
                </a:r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6110D6D5-28D4-7048-8F29-F6E223059A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9987" y="5089792"/>
                <a:ext cx="5517262" cy="496996"/>
              </a:xfrm>
              <a:prstGeom prst="rect">
                <a:avLst/>
              </a:prstGeom>
              <a:blipFill>
                <a:blip r:embed="rId16"/>
                <a:stretch>
                  <a:fillRect l="-229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Straight Arrow Connector 49">
            <a:extLst>
              <a:ext uri="{FF2B5EF4-FFF2-40B4-BE49-F238E27FC236}">
                <a16:creationId xmlns="" xmlns:a16="http://schemas.microsoft.com/office/drawing/2014/main" id="{14E34AB8-ED6C-0847-95C5-EA57D2EE01DE}"/>
              </a:ext>
            </a:extLst>
          </p:cNvPr>
          <p:cNvCxnSpPr/>
          <p:nvPr/>
        </p:nvCxnSpPr>
        <p:spPr>
          <a:xfrm>
            <a:off x="3139586" y="1674188"/>
            <a:ext cx="0" cy="34816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5" name="Straight Connector 144">
            <a:extLst>
              <a:ext uri="{FF2B5EF4-FFF2-40B4-BE49-F238E27FC236}">
                <a16:creationId xmlns="" xmlns:a16="http://schemas.microsoft.com/office/drawing/2014/main" id="{3064BF95-F2F0-1B48-9805-50E9DBB5CACF}"/>
              </a:ext>
            </a:extLst>
          </p:cNvPr>
          <p:cNvCxnSpPr>
            <a:cxnSpLocks/>
          </p:cNvCxnSpPr>
          <p:nvPr/>
        </p:nvCxnSpPr>
        <p:spPr>
          <a:xfrm>
            <a:off x="8158537" y="3674228"/>
            <a:ext cx="822176" cy="0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="" xmlns:a16="http://schemas.microsoft.com/office/drawing/2014/main" id="{2626E20B-85AE-5B4E-A2B8-7532AAD6242B}"/>
              </a:ext>
            </a:extLst>
          </p:cNvPr>
          <p:cNvCxnSpPr/>
          <p:nvPr/>
        </p:nvCxnSpPr>
        <p:spPr>
          <a:xfrm>
            <a:off x="8610599" y="3674228"/>
            <a:ext cx="0" cy="7466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Picture 55">
            <a:extLst>
              <a:ext uri="{FF2B5EF4-FFF2-40B4-BE49-F238E27FC236}">
                <a16:creationId xmlns="" xmlns:a16="http://schemas.microsoft.com/office/drawing/2014/main" id="{BF0F0CFF-5C3C-E64E-A8D9-C8EF94607CAE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288290" y="4500965"/>
            <a:ext cx="3186761" cy="608814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="" xmlns:a16="http://schemas.microsoft.com/office/drawing/2014/main" id="{5E410DA0-203C-724B-AC50-67DB0B8BE6D2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306209" y="5356758"/>
            <a:ext cx="3740380" cy="513739"/>
          </a:xfrm>
          <a:prstGeom prst="rect">
            <a:avLst/>
          </a:prstGeom>
        </p:spPr>
      </p:pic>
      <p:cxnSp>
        <p:nvCxnSpPr>
          <p:cNvPr id="60" name="Straight Arrow Connector 59">
            <a:extLst>
              <a:ext uri="{FF2B5EF4-FFF2-40B4-BE49-F238E27FC236}">
                <a16:creationId xmlns="" xmlns:a16="http://schemas.microsoft.com/office/drawing/2014/main" id="{98562BD9-4706-6E4D-BF7E-BFD7278C0CF3}"/>
              </a:ext>
            </a:extLst>
          </p:cNvPr>
          <p:cNvCxnSpPr/>
          <p:nvPr/>
        </p:nvCxnSpPr>
        <p:spPr>
          <a:xfrm>
            <a:off x="3148174" y="4805372"/>
            <a:ext cx="738049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9044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" grpId="0"/>
      <p:bldP spid="19" grpId="0" animBg="1"/>
      <p:bldP spid="124" grpId="0"/>
      <p:bldP spid="45" grpId="0" animBg="1"/>
      <p:bldP spid="14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Picture 52">
            <a:extLst>
              <a:ext uri="{FF2B5EF4-FFF2-40B4-BE49-F238E27FC236}">
                <a16:creationId xmlns="" xmlns:a16="http://schemas.microsoft.com/office/drawing/2014/main" id="{2F679D7A-2BE4-CD42-8B83-8CC0123220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1766" y="2958472"/>
            <a:ext cx="5030846" cy="862119"/>
          </a:xfrm>
          <a:prstGeom prst="rect">
            <a:avLst/>
          </a:prstGeom>
          <a:ln w="19050">
            <a:noFill/>
          </a:ln>
        </p:spPr>
      </p:pic>
      <p:sp>
        <p:nvSpPr>
          <p:cNvPr id="2" name="标题 1">
            <a:extLst>
              <a:ext uri="{FF2B5EF4-FFF2-40B4-BE49-F238E27FC236}">
                <a16:creationId xmlns="" xmlns:a16="http://schemas.microsoft.com/office/drawing/2014/main" id="{40D9C28A-475F-48AF-A182-7722652DA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458" y="0"/>
            <a:ext cx="10850563" cy="1028699"/>
          </a:xfrm>
        </p:spPr>
        <p:txBody>
          <a:bodyPr/>
          <a:lstStyle/>
          <a:p>
            <a:r>
              <a:rPr lang="en-US" altLang="zh-CN" dirty="0"/>
              <a:t>Valuation Strategy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="" xmlns:a16="http://schemas.microsoft.com/office/drawing/2014/main" id="{6A0A2FF3-ED5C-4166-8C66-B412103D64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28</a:t>
            </a:fld>
            <a:endParaRPr lang="zh-CN" altLang="en-US"/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1048641C-A745-744D-88C1-5D9EFAECC33D}"/>
              </a:ext>
            </a:extLst>
          </p:cNvPr>
          <p:cNvSpPr txBox="1"/>
          <p:nvPr/>
        </p:nvSpPr>
        <p:spPr>
          <a:xfrm>
            <a:off x="4075289" y="100471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42" name="Picture 41">
            <a:extLst>
              <a:ext uri="{FF2B5EF4-FFF2-40B4-BE49-F238E27FC236}">
                <a16:creationId xmlns="" xmlns:a16="http://schemas.microsoft.com/office/drawing/2014/main" id="{0A60F503-8B5B-1C4B-B35F-1A52DCFEA3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343" y="5785385"/>
            <a:ext cx="1534983" cy="77011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8" name="iṩliḑè">
                <a:extLst>
                  <a:ext uri="{FF2B5EF4-FFF2-40B4-BE49-F238E27FC236}">
                    <a16:creationId xmlns="" xmlns:a16="http://schemas.microsoft.com/office/drawing/2014/main" id="{396BDC0C-41D4-EC45-BA88-3EAE2D76456A}"/>
                  </a:ext>
                </a:extLst>
              </p:cNvPr>
              <p:cNvSpPr txBox="1"/>
              <p:nvPr/>
            </p:nvSpPr>
            <p:spPr>
              <a:xfrm>
                <a:off x="1258192" y="1356153"/>
                <a:ext cx="1841430" cy="365338"/>
              </a:xfrm>
              <a:prstGeom prst="rect">
                <a:avLst/>
              </a:prstGeom>
              <a:noFill/>
            </p:spPr>
            <p:txBody>
              <a:bodyPr wrap="none" lIns="90000" tIns="46800" rIns="90000" bIns="46800" anchor="b" anchorCtr="0"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16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  <m:d>
                      <m:dPr>
                        <m:ctrlPr>
                          <a:rPr lang="en-US" altLang="zh-CN" sz="1600" b="1" i="1" smtClean="0">
                            <a:solidFill>
                              <a:schemeClr val="bg1"/>
                            </a:solidFill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𝒕</m:t>
                        </m:r>
                      </m:e>
                    </m:d>
                  </m:oMath>
                </a14:m>
                <a:r>
                  <a:rPr lang="en-US" altLang="zh-CN" sz="1600" b="1" dirty="0">
                    <a:solidFill>
                      <a:schemeClr val="bg1"/>
                    </a:solidFill>
                  </a:rPr>
                  <a:t> Calibration</a:t>
                </a:r>
              </a:p>
            </p:txBody>
          </p:sp>
        </mc:Choice>
        <mc:Fallback xmlns="">
          <p:sp>
            <p:nvSpPr>
              <p:cNvPr id="28" name="iṩliḑè">
                <a:extLst>
                  <a:ext uri="{FF2B5EF4-FFF2-40B4-BE49-F238E27FC236}">
                    <a16:creationId xmlns:a16="http://schemas.microsoft.com/office/drawing/2014/main" id="{396BDC0C-41D4-EC45-BA88-3EAE2D7645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8192" y="1356153"/>
                <a:ext cx="1841430" cy="365338"/>
              </a:xfrm>
              <a:prstGeom prst="rect">
                <a:avLst/>
              </a:prstGeom>
              <a:blipFill>
                <a:blip r:embed="rId4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1" name="Group 30">
            <a:extLst>
              <a:ext uri="{FF2B5EF4-FFF2-40B4-BE49-F238E27FC236}">
                <a16:creationId xmlns="" xmlns:a16="http://schemas.microsoft.com/office/drawing/2014/main" id="{633C4623-3154-DE40-A6FC-779328544E1D}"/>
              </a:ext>
            </a:extLst>
          </p:cNvPr>
          <p:cNvGrpSpPr/>
          <p:nvPr/>
        </p:nvGrpSpPr>
        <p:grpSpPr>
          <a:xfrm>
            <a:off x="1548080" y="6071663"/>
            <a:ext cx="9095839" cy="432181"/>
            <a:chOff x="1159997" y="6081506"/>
            <a:chExt cx="9095839" cy="432181"/>
          </a:xfrm>
        </p:grpSpPr>
        <p:grpSp>
          <p:nvGrpSpPr>
            <p:cNvPr id="32" name="Group 31">
              <a:extLst>
                <a:ext uri="{FF2B5EF4-FFF2-40B4-BE49-F238E27FC236}">
                  <a16:creationId xmlns="" xmlns:a16="http://schemas.microsoft.com/office/drawing/2014/main" id="{F6B2DE7E-E61A-9440-A571-F10CBC07CD11}"/>
                </a:ext>
              </a:extLst>
            </p:cNvPr>
            <p:cNvGrpSpPr/>
            <p:nvPr/>
          </p:nvGrpSpPr>
          <p:grpSpPr>
            <a:xfrm>
              <a:off x="1663007" y="6081506"/>
              <a:ext cx="8592829" cy="432181"/>
              <a:chOff x="1663007" y="6081506"/>
              <a:chExt cx="8592829" cy="432181"/>
            </a:xfrm>
          </p:grpSpPr>
          <p:sp>
            <p:nvSpPr>
              <p:cNvPr id="34" name="Chevron 33">
                <a:extLst>
                  <a:ext uri="{FF2B5EF4-FFF2-40B4-BE49-F238E27FC236}">
                    <a16:creationId xmlns="" xmlns:a16="http://schemas.microsoft.com/office/drawing/2014/main" id="{E158CF8F-07DC-B64B-83E5-1E3FE39B5E49}"/>
                  </a:ext>
                </a:extLst>
              </p:cNvPr>
              <p:cNvSpPr/>
              <p:nvPr/>
            </p:nvSpPr>
            <p:spPr>
              <a:xfrm>
                <a:off x="3360544" y="6141156"/>
                <a:ext cx="1802681" cy="372531"/>
              </a:xfrm>
              <a:prstGeom prst="chevron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5" name="Chevron 34">
                <a:extLst>
                  <a:ext uri="{FF2B5EF4-FFF2-40B4-BE49-F238E27FC236}">
                    <a16:creationId xmlns="" xmlns:a16="http://schemas.microsoft.com/office/drawing/2014/main" id="{918C3FDB-D86A-DC4B-BD1D-23F74FFEC6F4}"/>
                  </a:ext>
                </a:extLst>
              </p:cNvPr>
              <p:cNvSpPr/>
              <p:nvPr/>
            </p:nvSpPr>
            <p:spPr>
              <a:xfrm>
                <a:off x="5058081" y="6141155"/>
                <a:ext cx="1802681" cy="372531"/>
              </a:xfrm>
              <a:prstGeom prst="chevron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6" name="Chevron 35">
                <a:extLst>
                  <a:ext uri="{FF2B5EF4-FFF2-40B4-BE49-F238E27FC236}">
                    <a16:creationId xmlns="" xmlns:a16="http://schemas.microsoft.com/office/drawing/2014/main" id="{37234D5A-0E04-334C-B860-F5EE5EF35530}"/>
                  </a:ext>
                </a:extLst>
              </p:cNvPr>
              <p:cNvSpPr/>
              <p:nvPr/>
            </p:nvSpPr>
            <p:spPr>
              <a:xfrm>
                <a:off x="6755618" y="6141155"/>
                <a:ext cx="1802681" cy="372531"/>
              </a:xfrm>
              <a:prstGeom prst="chevron">
                <a:avLst/>
              </a:prstGeom>
              <a:solidFill>
                <a:srgbClr val="0B69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7" name="Chevron 36">
                <a:extLst>
                  <a:ext uri="{FF2B5EF4-FFF2-40B4-BE49-F238E27FC236}">
                    <a16:creationId xmlns="" xmlns:a16="http://schemas.microsoft.com/office/drawing/2014/main" id="{F0B52BBB-BC45-7642-B0C8-B119E8FAF2A7}"/>
                  </a:ext>
                </a:extLst>
              </p:cNvPr>
              <p:cNvSpPr/>
              <p:nvPr/>
            </p:nvSpPr>
            <p:spPr>
              <a:xfrm>
                <a:off x="8453155" y="6141154"/>
                <a:ext cx="1802681" cy="372531"/>
              </a:xfrm>
              <a:prstGeom prst="chevron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8" name="Pentagon 37">
                <a:extLst>
                  <a:ext uri="{FF2B5EF4-FFF2-40B4-BE49-F238E27FC236}">
                    <a16:creationId xmlns="" xmlns:a16="http://schemas.microsoft.com/office/drawing/2014/main" id="{70627080-69DD-0146-AD08-C3DB3F920183}"/>
                  </a:ext>
                </a:extLst>
              </p:cNvPr>
              <p:cNvSpPr/>
              <p:nvPr/>
            </p:nvSpPr>
            <p:spPr>
              <a:xfrm>
                <a:off x="1663007" y="6140490"/>
                <a:ext cx="1792587" cy="350619"/>
              </a:xfrm>
              <a:prstGeom prst="homePlat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9" name="iṩliḑè">
                <a:extLst>
                  <a:ext uri="{FF2B5EF4-FFF2-40B4-BE49-F238E27FC236}">
                    <a16:creationId xmlns="" xmlns:a16="http://schemas.microsoft.com/office/drawing/2014/main" id="{E13F2F79-D720-224D-B72A-3AA4F41CB3AE}"/>
                  </a:ext>
                </a:extLst>
              </p:cNvPr>
              <p:cNvSpPr txBox="1"/>
              <p:nvPr/>
            </p:nvSpPr>
            <p:spPr>
              <a:xfrm>
                <a:off x="2662431" y="6094668"/>
                <a:ext cx="2037821" cy="365338"/>
              </a:xfrm>
              <a:prstGeom prst="rect">
                <a:avLst/>
              </a:prstGeom>
              <a:noFill/>
            </p:spPr>
            <p:txBody>
              <a:bodyPr wrap="none" lIns="90000" tIns="46800" rIns="90000" bIns="46800" anchor="b" anchorCtr="0">
                <a:normAutofit/>
              </a:bodyPr>
              <a:lstStyle/>
              <a:p>
                <a:pPr algn="r"/>
                <a:r>
                  <a:rPr lang="en-US" altLang="zh-CN" sz="1200" b="1" dirty="0">
                    <a:solidFill>
                      <a:schemeClr val="bg1"/>
                    </a:solidFill>
                  </a:rPr>
                  <a:t>2 Solution</a:t>
                </a:r>
              </a:p>
            </p:txBody>
          </p:sp>
          <p:sp>
            <p:nvSpPr>
              <p:cNvPr id="40" name="iṩliḑè">
                <a:extLst>
                  <a:ext uri="{FF2B5EF4-FFF2-40B4-BE49-F238E27FC236}">
                    <a16:creationId xmlns="" xmlns:a16="http://schemas.microsoft.com/office/drawing/2014/main" id="{79637A76-E5AB-494D-A014-D6875497D2C5}"/>
                  </a:ext>
                </a:extLst>
              </p:cNvPr>
              <p:cNvSpPr txBox="1"/>
              <p:nvPr/>
            </p:nvSpPr>
            <p:spPr>
              <a:xfrm>
                <a:off x="4770368" y="6083379"/>
                <a:ext cx="2037821" cy="365338"/>
              </a:xfrm>
              <a:prstGeom prst="rect">
                <a:avLst/>
              </a:prstGeom>
              <a:noFill/>
            </p:spPr>
            <p:txBody>
              <a:bodyPr wrap="none" lIns="90000" tIns="46800" rIns="90000" bIns="46800" anchor="b" anchorCtr="0">
                <a:normAutofit/>
              </a:bodyPr>
              <a:lstStyle/>
              <a:p>
                <a:pPr algn="r"/>
                <a:r>
                  <a:rPr lang="en-US" altLang="zh-CN" sz="1200" b="1" dirty="0">
                    <a:solidFill>
                      <a:schemeClr val="bg1"/>
                    </a:solidFill>
                  </a:rPr>
                  <a:t>3</a:t>
                </a:r>
                <a:r>
                  <a:rPr lang="en-US" altLang="zh-CN" sz="1100" b="1" dirty="0">
                    <a:solidFill>
                      <a:schemeClr val="bg1"/>
                    </a:solidFill>
                  </a:rPr>
                  <a:t> Model Construction</a:t>
                </a:r>
              </a:p>
            </p:txBody>
          </p:sp>
          <p:sp>
            <p:nvSpPr>
              <p:cNvPr id="57" name="iṩliḑè">
                <a:extLst>
                  <a:ext uri="{FF2B5EF4-FFF2-40B4-BE49-F238E27FC236}">
                    <a16:creationId xmlns="" xmlns:a16="http://schemas.microsoft.com/office/drawing/2014/main" id="{EB1596A5-834D-9948-A9E0-1A572711DB37}"/>
                  </a:ext>
                </a:extLst>
              </p:cNvPr>
              <p:cNvSpPr txBox="1"/>
              <p:nvPr/>
            </p:nvSpPr>
            <p:spPr>
              <a:xfrm>
                <a:off x="6225146" y="6081506"/>
                <a:ext cx="2241603" cy="365338"/>
              </a:xfrm>
              <a:prstGeom prst="rect">
                <a:avLst/>
              </a:prstGeom>
              <a:noFill/>
            </p:spPr>
            <p:txBody>
              <a:bodyPr wrap="none" lIns="90000" tIns="46800" rIns="90000" bIns="46800" anchor="b" anchorCtr="0">
                <a:normAutofit/>
              </a:bodyPr>
              <a:lstStyle/>
              <a:p>
                <a:pPr algn="r"/>
                <a:r>
                  <a:rPr lang="en-US" altLang="zh-CN" sz="1200" b="1" dirty="0">
                    <a:solidFill>
                      <a:schemeClr val="bg1"/>
                    </a:solidFill>
                  </a:rPr>
                  <a:t>4 </a:t>
                </a:r>
                <a:r>
                  <a:rPr lang="en-US" altLang="zh-CN" sz="1100" b="1" dirty="0">
                    <a:solidFill>
                      <a:schemeClr val="bg1"/>
                    </a:solidFill>
                  </a:rPr>
                  <a:t>Valuation Strategy</a:t>
                </a:r>
                <a:endParaRPr lang="en-US" altLang="zh-CN" sz="12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4" name="iṩliḑè">
                <a:extLst>
                  <a:ext uri="{FF2B5EF4-FFF2-40B4-BE49-F238E27FC236}">
                    <a16:creationId xmlns="" xmlns:a16="http://schemas.microsoft.com/office/drawing/2014/main" id="{1E1B5829-E8D9-CC47-98EE-EFC01D65F1CA}"/>
                  </a:ext>
                </a:extLst>
              </p:cNvPr>
              <p:cNvSpPr txBox="1"/>
              <p:nvPr/>
            </p:nvSpPr>
            <p:spPr>
              <a:xfrm>
                <a:off x="7975254" y="6094668"/>
                <a:ext cx="2241603" cy="365338"/>
              </a:xfrm>
              <a:prstGeom prst="rect">
                <a:avLst/>
              </a:prstGeom>
              <a:noFill/>
            </p:spPr>
            <p:txBody>
              <a:bodyPr wrap="none" lIns="90000" tIns="46800" rIns="90000" bIns="46800" anchor="b" anchorCtr="0">
                <a:normAutofit/>
              </a:bodyPr>
              <a:lstStyle/>
              <a:p>
                <a:pPr algn="r"/>
                <a:r>
                  <a:rPr lang="en-US" altLang="zh-CN" sz="1200" b="1" dirty="0">
                    <a:solidFill>
                      <a:schemeClr val="bg1"/>
                    </a:solidFill>
                  </a:rPr>
                  <a:t>5</a:t>
                </a:r>
                <a:r>
                  <a:rPr lang="en-US" altLang="zh-CN" sz="1100" b="1" dirty="0">
                    <a:solidFill>
                      <a:schemeClr val="bg1"/>
                    </a:solidFill>
                  </a:rPr>
                  <a:t> Sensitivity Analysis</a:t>
                </a:r>
                <a:endParaRPr lang="en-US" altLang="zh-CN" sz="1200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33" name="iṩliḑè">
              <a:extLst>
                <a:ext uri="{FF2B5EF4-FFF2-40B4-BE49-F238E27FC236}">
                  <a16:creationId xmlns="" xmlns:a16="http://schemas.microsoft.com/office/drawing/2014/main" id="{BB8862E0-DB23-C544-BB84-0589F88B2053}"/>
                </a:ext>
              </a:extLst>
            </p:cNvPr>
            <p:cNvSpPr txBox="1"/>
            <p:nvPr/>
          </p:nvSpPr>
          <p:spPr>
            <a:xfrm>
              <a:off x="1159997" y="6083379"/>
              <a:ext cx="2037821" cy="365338"/>
            </a:xfrm>
            <a:prstGeom prst="rect">
              <a:avLst/>
            </a:prstGeom>
            <a:noFill/>
          </p:spPr>
          <p:txBody>
            <a:bodyPr wrap="none" lIns="90000" tIns="46800" rIns="90000" bIns="46800" anchor="b" anchorCtr="0">
              <a:normAutofit/>
            </a:bodyPr>
            <a:lstStyle/>
            <a:p>
              <a:pPr algn="r"/>
              <a:r>
                <a:rPr lang="en-US" altLang="zh-CN" sz="1200" b="1" dirty="0">
                  <a:solidFill>
                    <a:schemeClr val="bg1"/>
                  </a:solidFill>
                </a:rPr>
                <a:t>1 </a:t>
              </a:r>
              <a:r>
                <a:rPr lang="en-US" altLang="zh-CN" sz="1100" b="1" dirty="0">
                  <a:solidFill>
                    <a:schemeClr val="bg1"/>
                  </a:solidFill>
                </a:rPr>
                <a:t>Client Objective</a:t>
              </a:r>
              <a:endParaRPr lang="en-US" altLang="zh-CN" sz="12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="" xmlns:a16="http://schemas.microsoft.com/office/drawing/2014/main" id="{AA1C39F0-C4A9-704A-856B-F8A867F255FC}"/>
              </a:ext>
            </a:extLst>
          </p:cNvPr>
          <p:cNvSpPr/>
          <p:nvPr/>
        </p:nvSpPr>
        <p:spPr>
          <a:xfrm>
            <a:off x="534458" y="1016705"/>
            <a:ext cx="49423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i="1" dirty="0"/>
              <a:t>Operating Policy based on Dynamic Threshold</a:t>
            </a:r>
            <a:endParaRPr lang="en-US" i="1" dirty="0"/>
          </a:p>
        </p:txBody>
      </p:sp>
      <p:grpSp>
        <p:nvGrpSpPr>
          <p:cNvPr id="173" name="Group 172">
            <a:extLst>
              <a:ext uri="{FF2B5EF4-FFF2-40B4-BE49-F238E27FC236}">
                <a16:creationId xmlns="" xmlns:a16="http://schemas.microsoft.com/office/drawing/2014/main" id="{266F979F-D7F5-D549-B34F-5445A8B540FE}"/>
              </a:ext>
            </a:extLst>
          </p:cNvPr>
          <p:cNvGrpSpPr/>
          <p:nvPr/>
        </p:nvGrpSpPr>
        <p:grpSpPr>
          <a:xfrm>
            <a:off x="-864021" y="2120717"/>
            <a:ext cx="7632028" cy="2364257"/>
            <a:chOff x="-860148" y="1962211"/>
            <a:chExt cx="8350732" cy="2804788"/>
          </a:xfrm>
        </p:grpSpPr>
        <p:sp>
          <p:nvSpPr>
            <p:cNvPr id="174" name="TextBox 173">
              <a:extLst>
                <a:ext uri="{FF2B5EF4-FFF2-40B4-BE49-F238E27FC236}">
                  <a16:creationId xmlns="" xmlns:a16="http://schemas.microsoft.com/office/drawing/2014/main" id="{58D6F65B-59F4-C24A-A00A-DE0438499CD5}"/>
                </a:ext>
              </a:extLst>
            </p:cNvPr>
            <p:cNvSpPr txBox="1"/>
            <p:nvPr/>
          </p:nvSpPr>
          <p:spPr>
            <a:xfrm>
              <a:off x="6751371" y="3364606"/>
              <a:ext cx="739213" cy="32861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  T</a:t>
              </a:r>
            </a:p>
          </p:txBody>
        </p:sp>
        <p:grpSp>
          <p:nvGrpSpPr>
            <p:cNvPr id="175" name="Group 174">
              <a:extLst>
                <a:ext uri="{FF2B5EF4-FFF2-40B4-BE49-F238E27FC236}">
                  <a16:creationId xmlns="" xmlns:a16="http://schemas.microsoft.com/office/drawing/2014/main" id="{64AB92C9-0278-5D4E-9ED4-6FDC1E5BFA89}"/>
                </a:ext>
              </a:extLst>
            </p:cNvPr>
            <p:cNvGrpSpPr/>
            <p:nvPr/>
          </p:nvGrpSpPr>
          <p:grpSpPr>
            <a:xfrm>
              <a:off x="-860148" y="1962211"/>
              <a:ext cx="8108993" cy="2804788"/>
              <a:chOff x="-744481" y="1998558"/>
              <a:chExt cx="8108993" cy="280478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6" name="iṩliḑè">
                    <a:extLst>
                      <a:ext uri="{FF2B5EF4-FFF2-40B4-BE49-F238E27FC236}">
                        <a16:creationId xmlns="" xmlns:a16="http://schemas.microsoft.com/office/drawing/2014/main" id="{32A2FE8C-321C-AA41-9E54-E37A54ADC643}"/>
                      </a:ext>
                    </a:extLst>
                  </p:cNvPr>
                  <p:cNvSpPr txBox="1"/>
                  <p:nvPr/>
                </p:nvSpPr>
                <p:spPr>
                  <a:xfrm>
                    <a:off x="1762314" y="2039735"/>
                    <a:ext cx="1604751" cy="365338"/>
                  </a:xfrm>
                  <a:prstGeom prst="rect">
                    <a:avLst/>
                  </a:prstGeom>
                  <a:noFill/>
                </p:spPr>
                <p:txBody>
                  <a:bodyPr wrap="none" lIns="90000" tIns="46800" rIns="90000" bIns="46800" anchor="b" anchorCtr="0">
                    <a:norm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altLang="zh-CN" sz="1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  <m:d>
                          <m:dPr>
                            <m:ctrlPr>
                              <a:rPr lang="en-US" altLang="zh-CN" sz="1400" b="1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4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𝒕</m:t>
                            </m:r>
                          </m:e>
                        </m:d>
                      </m:oMath>
                    </a14:m>
                    <a:r>
                      <a:rPr lang="en-US" altLang="zh-CN" sz="1400" b="1" dirty="0">
                        <a:solidFill>
                          <a:schemeClr val="bg1"/>
                        </a:solidFill>
                      </a:rPr>
                      <a:t> for Power</a:t>
                    </a:r>
                  </a:p>
                </p:txBody>
              </p:sp>
            </mc:Choice>
            <mc:Fallback xmlns="">
              <p:sp>
                <p:nvSpPr>
                  <p:cNvPr id="176" name="iṩliḑè">
                    <a:extLst>
                      <a:ext uri="{FF2B5EF4-FFF2-40B4-BE49-F238E27FC236}">
                        <a16:creationId xmlns:a16="http://schemas.microsoft.com/office/drawing/2014/main" id="{32A2FE8C-321C-AA41-9E54-E37A54ADC64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62314" y="2039735"/>
                    <a:ext cx="1604751" cy="365338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t="-4000" b="-20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77" name="Straight Connector 176">
                <a:extLst>
                  <a:ext uri="{FF2B5EF4-FFF2-40B4-BE49-F238E27FC236}">
                    <a16:creationId xmlns="" xmlns:a16="http://schemas.microsoft.com/office/drawing/2014/main" id="{78AC0C42-4152-914A-B805-EE9160150CB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98489" y="3335186"/>
                <a:ext cx="538871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Straight Connector 177">
                <a:extLst>
                  <a:ext uri="{FF2B5EF4-FFF2-40B4-BE49-F238E27FC236}">
                    <a16:creationId xmlns="" xmlns:a16="http://schemas.microsoft.com/office/drawing/2014/main" id="{1A292964-7819-2347-A146-D038612C8A52}"/>
                  </a:ext>
                </a:extLst>
              </p:cNvPr>
              <p:cNvCxnSpPr/>
              <p:nvPr/>
            </p:nvCxnSpPr>
            <p:spPr>
              <a:xfrm>
                <a:off x="1698489" y="3226330"/>
                <a:ext cx="0" cy="108857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Straight Connector 178">
                <a:extLst>
                  <a:ext uri="{FF2B5EF4-FFF2-40B4-BE49-F238E27FC236}">
                    <a16:creationId xmlns="" xmlns:a16="http://schemas.microsoft.com/office/drawing/2014/main" id="{958C3BB4-EF83-874B-A4CE-635E0CA517C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71378" y="3226330"/>
                <a:ext cx="0" cy="108857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Straight Connector 179">
                <a:extLst>
                  <a:ext uri="{FF2B5EF4-FFF2-40B4-BE49-F238E27FC236}">
                    <a16:creationId xmlns="" xmlns:a16="http://schemas.microsoft.com/office/drawing/2014/main" id="{2590E5E0-0EB3-CA46-BF8F-864D822EF25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57924" y="3226331"/>
                <a:ext cx="0" cy="108857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>
                <a:extLst>
                  <a:ext uri="{FF2B5EF4-FFF2-40B4-BE49-F238E27FC236}">
                    <a16:creationId xmlns="" xmlns:a16="http://schemas.microsoft.com/office/drawing/2014/main" id="{B8617E49-ED3B-9C46-BEE9-53101761B8C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19922" y="3226329"/>
                <a:ext cx="0" cy="108857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>
                <a:extLst>
                  <a:ext uri="{FF2B5EF4-FFF2-40B4-BE49-F238E27FC236}">
                    <a16:creationId xmlns="" xmlns:a16="http://schemas.microsoft.com/office/drawing/2014/main" id="{79C1BA6B-BCC2-6441-BF36-7AFD288D490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49267" y="3226329"/>
                <a:ext cx="0" cy="108857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>
                <a:extLst>
                  <a:ext uri="{FF2B5EF4-FFF2-40B4-BE49-F238E27FC236}">
                    <a16:creationId xmlns="" xmlns:a16="http://schemas.microsoft.com/office/drawing/2014/main" id="{7F4E6D25-9EA4-764A-8FC7-8505B5E0BD0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01125" y="3226331"/>
                <a:ext cx="0" cy="108857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4" name="TextBox 183">
                <a:extLst>
                  <a:ext uri="{FF2B5EF4-FFF2-40B4-BE49-F238E27FC236}">
                    <a16:creationId xmlns="" xmlns:a16="http://schemas.microsoft.com/office/drawing/2014/main" id="{EEBA9144-F84B-F049-AB12-B81EB1800CC3}"/>
                  </a:ext>
                </a:extLst>
              </p:cNvPr>
              <p:cNvSpPr txBox="1"/>
              <p:nvPr/>
            </p:nvSpPr>
            <p:spPr>
              <a:xfrm>
                <a:off x="2904935" y="3082732"/>
                <a:ext cx="357188" cy="40163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ln>
                      <a:solidFill>
                        <a:sysClr val="windowText" lastClr="000000"/>
                      </a:solidFill>
                    </a:ln>
                    <a:solidFill>
                      <a:srgbClr val="0B69DF"/>
                    </a:solidFill>
                  </a:rPr>
                  <a:t>…</a:t>
                </a:r>
              </a:p>
            </p:txBody>
          </p:sp>
          <p:sp>
            <p:nvSpPr>
              <p:cNvPr id="185" name="TextBox 184">
                <a:extLst>
                  <a:ext uri="{FF2B5EF4-FFF2-40B4-BE49-F238E27FC236}">
                    <a16:creationId xmlns="" xmlns:a16="http://schemas.microsoft.com/office/drawing/2014/main" id="{D2F03CA9-D5C1-A04B-8540-1CEBBC5102D8}"/>
                  </a:ext>
                </a:extLst>
              </p:cNvPr>
              <p:cNvSpPr txBox="1"/>
              <p:nvPr/>
            </p:nvSpPr>
            <p:spPr>
              <a:xfrm>
                <a:off x="5596602" y="3082732"/>
                <a:ext cx="357188" cy="40163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ln>
                      <a:solidFill>
                        <a:sysClr val="windowText" lastClr="000000"/>
                      </a:solidFill>
                    </a:ln>
                    <a:solidFill>
                      <a:srgbClr val="0B69DF"/>
                    </a:solidFill>
                  </a:rPr>
                  <a:t>…</a:t>
                </a:r>
              </a:p>
            </p:txBody>
          </p:sp>
          <p:sp>
            <p:nvSpPr>
              <p:cNvPr id="186" name="TextBox 185">
                <a:extLst>
                  <a:ext uri="{FF2B5EF4-FFF2-40B4-BE49-F238E27FC236}">
                    <a16:creationId xmlns="" xmlns:a16="http://schemas.microsoft.com/office/drawing/2014/main" id="{3EFBA35F-7D34-AF4D-8DB1-7BC1D0AEBD2A}"/>
                  </a:ext>
                </a:extLst>
              </p:cNvPr>
              <p:cNvSpPr txBox="1"/>
              <p:nvPr/>
            </p:nvSpPr>
            <p:spPr>
              <a:xfrm>
                <a:off x="1578409" y="3396437"/>
                <a:ext cx="357188" cy="3286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chemeClr val="bg1">
                        <a:lumMod val="75000"/>
                      </a:schemeClr>
                    </a:solidFill>
                  </a:rPr>
                  <a:t>0</a:t>
                </a:r>
              </a:p>
            </p:txBody>
          </p:sp>
          <p:sp>
            <p:nvSpPr>
              <p:cNvPr id="187" name="TextBox 186">
                <a:extLst>
                  <a:ext uri="{FF2B5EF4-FFF2-40B4-BE49-F238E27FC236}">
                    <a16:creationId xmlns="" xmlns:a16="http://schemas.microsoft.com/office/drawing/2014/main" id="{F84FCBAC-5EB1-584E-9130-181C675940C8}"/>
                  </a:ext>
                </a:extLst>
              </p:cNvPr>
              <p:cNvSpPr txBox="1"/>
              <p:nvPr/>
            </p:nvSpPr>
            <p:spPr>
              <a:xfrm>
                <a:off x="2343387" y="3396924"/>
                <a:ext cx="357188" cy="3286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chemeClr val="bg1">
                        <a:lumMod val="75000"/>
                      </a:schemeClr>
                    </a:solidFill>
                  </a:rPr>
                  <a:t>1</a:t>
                </a:r>
              </a:p>
            </p:txBody>
          </p:sp>
          <p:sp>
            <p:nvSpPr>
              <p:cNvPr id="188" name="TextBox 187">
                <a:extLst>
                  <a:ext uri="{FF2B5EF4-FFF2-40B4-BE49-F238E27FC236}">
                    <a16:creationId xmlns="" xmlns:a16="http://schemas.microsoft.com/office/drawing/2014/main" id="{2AFFD7D9-10C6-B24D-A752-EFEBE8987033}"/>
                  </a:ext>
                </a:extLst>
              </p:cNvPr>
              <p:cNvSpPr txBox="1"/>
              <p:nvPr/>
            </p:nvSpPr>
            <p:spPr>
              <a:xfrm>
                <a:off x="3492248" y="3396437"/>
                <a:ext cx="739213" cy="32861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t-1</a:t>
                </a:r>
              </a:p>
            </p:txBody>
          </p:sp>
          <p:sp>
            <p:nvSpPr>
              <p:cNvPr id="189" name="TextBox 188">
                <a:extLst>
                  <a:ext uri="{FF2B5EF4-FFF2-40B4-BE49-F238E27FC236}">
                    <a16:creationId xmlns="" xmlns:a16="http://schemas.microsoft.com/office/drawing/2014/main" id="{CE0BB663-4F70-7247-AA05-575C48ED5761}"/>
                  </a:ext>
                </a:extLst>
              </p:cNvPr>
              <p:cNvSpPr txBox="1"/>
              <p:nvPr/>
            </p:nvSpPr>
            <p:spPr>
              <a:xfrm>
                <a:off x="4223613" y="3386036"/>
                <a:ext cx="739213" cy="32861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  t</a:t>
                </a:r>
              </a:p>
            </p:txBody>
          </p:sp>
          <p:sp>
            <p:nvSpPr>
              <p:cNvPr id="190" name="TextBox 189">
                <a:extLst>
                  <a:ext uri="{FF2B5EF4-FFF2-40B4-BE49-F238E27FC236}">
                    <a16:creationId xmlns="" xmlns:a16="http://schemas.microsoft.com/office/drawing/2014/main" id="{B2716580-5199-6046-98AE-FDEF2EFDA9F8}"/>
                  </a:ext>
                </a:extLst>
              </p:cNvPr>
              <p:cNvSpPr txBox="1"/>
              <p:nvPr/>
            </p:nvSpPr>
            <p:spPr>
              <a:xfrm>
                <a:off x="4899780" y="3386036"/>
                <a:ext cx="739213" cy="32861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  t+1</a:t>
                </a:r>
              </a:p>
            </p:txBody>
          </p:sp>
          <p:sp>
            <p:nvSpPr>
              <p:cNvPr id="191" name="TextBox 190">
                <a:extLst>
                  <a:ext uri="{FF2B5EF4-FFF2-40B4-BE49-F238E27FC236}">
                    <a16:creationId xmlns="" xmlns:a16="http://schemas.microsoft.com/office/drawing/2014/main" id="{25EF77B7-7A4C-184E-A615-040A96D5889B}"/>
                  </a:ext>
                </a:extLst>
              </p:cNvPr>
              <p:cNvSpPr txBox="1"/>
              <p:nvPr/>
            </p:nvSpPr>
            <p:spPr>
              <a:xfrm>
                <a:off x="6086131" y="3386036"/>
                <a:ext cx="739213" cy="32861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  T-1</a:t>
                </a:r>
              </a:p>
            </p:txBody>
          </p:sp>
          <p:grpSp>
            <p:nvGrpSpPr>
              <p:cNvPr id="192" name="Group 191">
                <a:extLst>
                  <a:ext uri="{FF2B5EF4-FFF2-40B4-BE49-F238E27FC236}">
                    <a16:creationId xmlns="" xmlns:a16="http://schemas.microsoft.com/office/drawing/2014/main" id="{C6D2A2AD-9396-E448-805F-C465FB12246D}"/>
                  </a:ext>
                </a:extLst>
              </p:cNvPr>
              <p:cNvGrpSpPr/>
              <p:nvPr/>
            </p:nvGrpSpPr>
            <p:grpSpPr>
              <a:xfrm>
                <a:off x="1460141" y="3656027"/>
                <a:ext cx="555171" cy="1119606"/>
                <a:chOff x="6069918" y="3103124"/>
                <a:chExt cx="555171" cy="1119606"/>
              </a:xfrm>
            </p:grpSpPr>
            <p:sp>
              <p:nvSpPr>
                <p:cNvPr id="229" name="Rectangle 228">
                  <a:extLst>
                    <a:ext uri="{FF2B5EF4-FFF2-40B4-BE49-F238E27FC236}">
                      <a16:creationId xmlns="" xmlns:a16="http://schemas.microsoft.com/office/drawing/2014/main" id="{CD2D17C2-09AA-7F4F-9DBC-1B9EBE487FD9}"/>
                    </a:ext>
                  </a:extLst>
                </p:cNvPr>
                <p:cNvSpPr/>
                <p:nvPr/>
              </p:nvSpPr>
              <p:spPr>
                <a:xfrm>
                  <a:off x="6113612" y="3161702"/>
                  <a:ext cx="457160" cy="1061028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30" name="TextBox 229">
                      <a:extLst>
                        <a:ext uri="{FF2B5EF4-FFF2-40B4-BE49-F238E27FC236}">
                          <a16:creationId xmlns="" xmlns:a16="http://schemas.microsoft.com/office/drawing/2014/main" id="{E4ED5925-9AD1-0D4D-8D16-3A10BB783B6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069918" y="3103124"/>
                      <a:ext cx="555171" cy="1095374"/>
                    </a:xfrm>
                    <a:prstGeom prst="rect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</p:spPr>
                  <p:txBody>
                    <a:bodyPr wrap="square" rtlCol="0">
                      <a:spAutoFit/>
                    </a:bodyPr>
                    <a:lstStyle/>
                    <a:p>
                      <a:pPr>
                        <a:lnSpc>
                          <a:spcPct val="150000"/>
                        </a:lnSpc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1200" i="1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b="0" i="1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1200" b="0" i="1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120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1200" i="1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i="1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sz="1200" b="0" i="1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1200" i="1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120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1200" i="1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i="1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sz="1200" i="1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120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230" name="TextBox 229">
                      <a:extLst>
                        <a:ext uri="{FF2B5EF4-FFF2-40B4-BE49-F238E27FC236}">
                          <a16:creationId xmlns:a16="http://schemas.microsoft.com/office/drawing/2014/main" id="{E4ED5925-9AD1-0D4D-8D16-3A10BB783B66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069918" y="3103124"/>
                      <a:ext cx="555171" cy="1095374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193" name="iṩliḑè">
                <a:extLst>
                  <a:ext uri="{FF2B5EF4-FFF2-40B4-BE49-F238E27FC236}">
                    <a16:creationId xmlns="" xmlns:a16="http://schemas.microsoft.com/office/drawing/2014/main" id="{64DC80AC-AE16-6D4E-8E60-3FBB7BF46E3A}"/>
                  </a:ext>
                </a:extLst>
              </p:cNvPr>
              <p:cNvSpPr txBox="1"/>
              <p:nvPr/>
            </p:nvSpPr>
            <p:spPr>
              <a:xfrm>
                <a:off x="-744481" y="3997552"/>
                <a:ext cx="2037821" cy="365338"/>
              </a:xfrm>
              <a:prstGeom prst="rect">
                <a:avLst/>
              </a:prstGeom>
              <a:noFill/>
            </p:spPr>
            <p:txBody>
              <a:bodyPr wrap="none" lIns="90000" tIns="46800" rIns="90000" bIns="46800" anchor="b" anchorCtr="0">
                <a:normAutofit/>
              </a:bodyPr>
              <a:lstStyle/>
              <a:p>
                <a:pPr algn="r"/>
                <a:r>
                  <a:rPr lang="en-US" altLang="zh-CN" sz="1200" b="1" dirty="0">
                    <a:solidFill>
                      <a:srgbClr val="0B69DF"/>
                    </a:solidFill>
                  </a:rPr>
                  <a:t>State</a:t>
                </a:r>
                <a:endParaRPr lang="en-US" altLang="zh-CN" sz="1400" b="1" dirty="0">
                  <a:solidFill>
                    <a:srgbClr val="0B69DF"/>
                  </a:solidFill>
                </a:endParaRPr>
              </a:p>
            </p:txBody>
          </p:sp>
          <p:sp>
            <p:nvSpPr>
              <p:cNvPr id="194" name="iṩliḑè">
                <a:extLst>
                  <a:ext uri="{FF2B5EF4-FFF2-40B4-BE49-F238E27FC236}">
                    <a16:creationId xmlns="" xmlns:a16="http://schemas.microsoft.com/office/drawing/2014/main" id="{A553BA27-03E7-804D-AE07-0276F5D5F5FF}"/>
                  </a:ext>
                </a:extLst>
              </p:cNvPr>
              <p:cNvSpPr txBox="1"/>
              <p:nvPr/>
            </p:nvSpPr>
            <p:spPr>
              <a:xfrm>
                <a:off x="-657395" y="2376592"/>
                <a:ext cx="2037821" cy="365338"/>
              </a:xfrm>
              <a:prstGeom prst="rect">
                <a:avLst/>
              </a:prstGeom>
              <a:noFill/>
            </p:spPr>
            <p:txBody>
              <a:bodyPr wrap="none" lIns="90000" tIns="46800" rIns="90000" bIns="46800" anchor="b" anchorCtr="0">
                <a:normAutofit/>
              </a:bodyPr>
              <a:lstStyle/>
              <a:p>
                <a:pPr algn="r"/>
                <a:r>
                  <a:rPr lang="en-US" altLang="zh-CN" sz="1200" b="1" dirty="0">
                    <a:solidFill>
                      <a:srgbClr val="0B69DF"/>
                    </a:solidFill>
                  </a:rPr>
                  <a:t>Action</a:t>
                </a:r>
                <a:endParaRPr lang="en-US" altLang="zh-CN" sz="1400" b="1" dirty="0">
                  <a:solidFill>
                    <a:srgbClr val="0B69DF"/>
                  </a:solidFill>
                </a:endParaRPr>
              </a:p>
            </p:txBody>
          </p:sp>
          <p:grpSp>
            <p:nvGrpSpPr>
              <p:cNvPr id="195" name="Group 194">
                <a:extLst>
                  <a:ext uri="{FF2B5EF4-FFF2-40B4-BE49-F238E27FC236}">
                    <a16:creationId xmlns="" xmlns:a16="http://schemas.microsoft.com/office/drawing/2014/main" id="{EF2BB159-0DFF-2A44-9ABF-BD757D80BE1A}"/>
                  </a:ext>
                </a:extLst>
              </p:cNvPr>
              <p:cNvGrpSpPr/>
              <p:nvPr/>
            </p:nvGrpSpPr>
            <p:grpSpPr>
              <a:xfrm>
                <a:off x="1479417" y="2059814"/>
                <a:ext cx="555171" cy="1133637"/>
                <a:chOff x="6089194" y="1506911"/>
                <a:chExt cx="555171" cy="1133637"/>
              </a:xfrm>
            </p:grpSpPr>
            <p:sp>
              <p:nvSpPr>
                <p:cNvPr id="227" name="Rectangle 226">
                  <a:extLst>
                    <a:ext uri="{FF2B5EF4-FFF2-40B4-BE49-F238E27FC236}">
                      <a16:creationId xmlns="" xmlns:a16="http://schemas.microsoft.com/office/drawing/2014/main" id="{AFD9B8F8-F923-EE4A-83AF-47563992944F}"/>
                    </a:ext>
                  </a:extLst>
                </p:cNvPr>
                <p:cNvSpPr/>
                <p:nvPr/>
              </p:nvSpPr>
              <p:spPr>
                <a:xfrm>
                  <a:off x="6113612" y="1506911"/>
                  <a:ext cx="459831" cy="1101546"/>
                </a:xfrm>
                <a:prstGeom prst="rect">
                  <a:avLst/>
                </a:prstGeom>
                <a:solidFill>
                  <a:schemeClr val="bg2">
                    <a:lumMod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28" name="TextBox 227">
                      <a:extLst>
                        <a:ext uri="{FF2B5EF4-FFF2-40B4-BE49-F238E27FC236}">
                          <a16:creationId xmlns="" xmlns:a16="http://schemas.microsoft.com/office/drawing/2014/main" id="{A8F5742E-D232-F641-8E7B-231E1D59189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089194" y="1506912"/>
                      <a:ext cx="555171" cy="1133636"/>
                    </a:xfrm>
                    <a:prstGeom prst="rect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</p:spPr>
                  <p:txBody>
                    <a:bodyPr wrap="square" rtlCol="0">
                      <a:spAutoFit/>
                    </a:bodyPr>
                    <a:lstStyle/>
                    <a:p>
                      <a:pPr>
                        <a:lnSpc>
                          <a:spcPct val="150000"/>
                        </a:lnSpc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lang="en-US" sz="1200" i="1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200" b="0" i="1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US" sz="1200" b="0" i="1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  <m:sup>
                                <m:r>
                                  <a:rPr lang="en-US" sz="1200" b="0" i="1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𝑜𝑛</m:t>
                                </m:r>
                              </m:sup>
                            </m:sSubSup>
                          </m:oMath>
                        </m:oMathPara>
                      </a14:m>
                      <a:endParaRPr lang="en-US" sz="140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lang="en-US" sz="1100" i="1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100" i="1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US" sz="1100" i="1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  <m:sup>
                                <m:r>
                                  <a:rPr lang="en-US" sz="1100" i="1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𝑜</m:t>
                                </m:r>
                                <m:r>
                                  <a:rPr lang="en-US" sz="1100" b="0" i="1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𝑓𝑓</m:t>
                                </m:r>
                              </m:sup>
                            </m:sSubSup>
                          </m:oMath>
                        </m:oMathPara>
                      </a14:m>
                      <a:endParaRPr lang="en-US" sz="140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1200" i="1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b="0" i="1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1200" i="1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140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228" name="TextBox 227">
                      <a:extLst>
                        <a:ext uri="{FF2B5EF4-FFF2-40B4-BE49-F238E27FC236}">
                          <a16:creationId xmlns:a16="http://schemas.microsoft.com/office/drawing/2014/main" id="{A8F5742E-D232-F641-8E7B-231E1D591891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089194" y="1506912"/>
                      <a:ext cx="555171" cy="1133636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196" name="Group 195">
                <a:extLst>
                  <a:ext uri="{FF2B5EF4-FFF2-40B4-BE49-F238E27FC236}">
                    <a16:creationId xmlns="" xmlns:a16="http://schemas.microsoft.com/office/drawing/2014/main" id="{E5D7057A-394F-7E43-9CC8-12DDD08E0934}"/>
                  </a:ext>
                </a:extLst>
              </p:cNvPr>
              <p:cNvGrpSpPr/>
              <p:nvPr/>
            </p:nvGrpSpPr>
            <p:grpSpPr>
              <a:xfrm>
                <a:off x="2215222" y="2048757"/>
                <a:ext cx="555171" cy="1131431"/>
                <a:chOff x="6089194" y="1506911"/>
                <a:chExt cx="555171" cy="1131431"/>
              </a:xfrm>
            </p:grpSpPr>
            <p:sp>
              <p:nvSpPr>
                <p:cNvPr id="225" name="Rectangle 224">
                  <a:extLst>
                    <a:ext uri="{FF2B5EF4-FFF2-40B4-BE49-F238E27FC236}">
                      <a16:creationId xmlns="" xmlns:a16="http://schemas.microsoft.com/office/drawing/2014/main" id="{B9C2CCE0-8E3F-3F4A-A3AA-DDD426E64819}"/>
                    </a:ext>
                  </a:extLst>
                </p:cNvPr>
                <p:cNvSpPr/>
                <p:nvPr/>
              </p:nvSpPr>
              <p:spPr>
                <a:xfrm>
                  <a:off x="6113612" y="1506911"/>
                  <a:ext cx="459831" cy="1101546"/>
                </a:xfrm>
                <a:prstGeom prst="rect">
                  <a:avLst/>
                </a:prstGeom>
                <a:solidFill>
                  <a:schemeClr val="bg2">
                    <a:lumMod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26" name="TextBox 225">
                      <a:extLst>
                        <a:ext uri="{FF2B5EF4-FFF2-40B4-BE49-F238E27FC236}">
                          <a16:creationId xmlns="" xmlns:a16="http://schemas.microsoft.com/office/drawing/2014/main" id="{8002A820-D723-724B-B6E4-D6F32BF66BF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089194" y="1506912"/>
                      <a:ext cx="555171" cy="1131430"/>
                    </a:xfrm>
                    <a:prstGeom prst="rect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</p:spPr>
                  <p:txBody>
                    <a:bodyPr wrap="square" rtlCol="0">
                      <a:spAutoFit/>
                    </a:bodyPr>
                    <a:lstStyle/>
                    <a:p>
                      <a:pPr>
                        <a:lnSpc>
                          <a:spcPct val="150000"/>
                        </a:lnSpc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lang="en-US" sz="1200" i="1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200" b="0" i="1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US" sz="1200" b="0" i="1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sz="1200" b="0" i="1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𝑜𝑛</m:t>
                                </m:r>
                              </m:sup>
                            </m:sSubSup>
                          </m:oMath>
                        </m:oMathPara>
                      </a14:m>
                      <a:endParaRPr lang="en-US" sz="140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lang="en-US" sz="1100" i="1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100" i="1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US" sz="1100" b="0" i="1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sz="1100" i="1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𝑜</m:t>
                                </m:r>
                                <m:r>
                                  <a:rPr lang="en-US" sz="1100" b="0" i="1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𝑓𝑓</m:t>
                                </m:r>
                              </m:sup>
                            </m:sSubSup>
                          </m:oMath>
                        </m:oMathPara>
                      </a14:m>
                      <a:endParaRPr lang="en-US" sz="140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1200" i="1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b="0" i="1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1200" b="0" i="1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140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226" name="TextBox 225">
                      <a:extLst>
                        <a:ext uri="{FF2B5EF4-FFF2-40B4-BE49-F238E27FC236}">
                          <a16:creationId xmlns:a16="http://schemas.microsoft.com/office/drawing/2014/main" id="{8002A820-D723-724B-B6E4-D6F32BF66BFE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089194" y="1506912"/>
                      <a:ext cx="555171" cy="1131430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197" name="Group 196">
                <a:extLst>
                  <a:ext uri="{FF2B5EF4-FFF2-40B4-BE49-F238E27FC236}">
                    <a16:creationId xmlns="" xmlns:a16="http://schemas.microsoft.com/office/drawing/2014/main" id="{29A463D4-1203-974D-8BAF-0E3AD4222567}"/>
                  </a:ext>
                </a:extLst>
              </p:cNvPr>
              <p:cNvGrpSpPr/>
              <p:nvPr/>
            </p:nvGrpSpPr>
            <p:grpSpPr>
              <a:xfrm>
                <a:off x="2203992" y="3655027"/>
                <a:ext cx="555171" cy="1119606"/>
                <a:chOff x="6069918" y="3103124"/>
                <a:chExt cx="555171" cy="1119606"/>
              </a:xfrm>
            </p:grpSpPr>
            <p:sp>
              <p:nvSpPr>
                <p:cNvPr id="223" name="Rectangle 222">
                  <a:extLst>
                    <a:ext uri="{FF2B5EF4-FFF2-40B4-BE49-F238E27FC236}">
                      <a16:creationId xmlns="" xmlns:a16="http://schemas.microsoft.com/office/drawing/2014/main" id="{B65132A3-FF1B-9540-AE19-04DDB5E8A750}"/>
                    </a:ext>
                  </a:extLst>
                </p:cNvPr>
                <p:cNvSpPr/>
                <p:nvPr/>
              </p:nvSpPr>
              <p:spPr>
                <a:xfrm>
                  <a:off x="6113612" y="3161702"/>
                  <a:ext cx="457160" cy="1061028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24" name="TextBox 223">
                      <a:extLst>
                        <a:ext uri="{FF2B5EF4-FFF2-40B4-BE49-F238E27FC236}">
                          <a16:creationId xmlns="" xmlns:a16="http://schemas.microsoft.com/office/drawing/2014/main" id="{BB41BBBD-8DC3-4B4A-9CE1-68437381785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069918" y="3103124"/>
                      <a:ext cx="555171" cy="1095374"/>
                    </a:xfrm>
                    <a:prstGeom prst="rect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</p:spPr>
                  <p:txBody>
                    <a:bodyPr wrap="square" rtlCol="0">
                      <a:spAutoFit/>
                    </a:bodyPr>
                    <a:lstStyle/>
                    <a:p>
                      <a:pPr>
                        <a:lnSpc>
                          <a:spcPct val="150000"/>
                        </a:lnSpc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1200" i="1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b="0" i="1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1200" b="0" i="1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120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1200" i="1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i="1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sz="1200" b="0" i="1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1200" b="0" i="1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120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1200" i="1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i="1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sz="1200" b="0" i="1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120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224" name="TextBox 223">
                      <a:extLst>
                        <a:ext uri="{FF2B5EF4-FFF2-40B4-BE49-F238E27FC236}">
                          <a16:creationId xmlns:a16="http://schemas.microsoft.com/office/drawing/2014/main" id="{BB41BBBD-8DC3-4B4A-9CE1-684373817859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069918" y="3103124"/>
                      <a:ext cx="555171" cy="1095374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198" name="Group 197">
                <a:extLst>
                  <a:ext uri="{FF2B5EF4-FFF2-40B4-BE49-F238E27FC236}">
                    <a16:creationId xmlns="" xmlns:a16="http://schemas.microsoft.com/office/drawing/2014/main" id="{A0AD684E-ED04-0D46-A04D-74F10DF0D630}"/>
                  </a:ext>
                </a:extLst>
              </p:cNvPr>
              <p:cNvGrpSpPr/>
              <p:nvPr/>
            </p:nvGrpSpPr>
            <p:grpSpPr>
              <a:xfrm>
                <a:off x="4175506" y="2010890"/>
                <a:ext cx="555171" cy="1131431"/>
                <a:chOff x="6089194" y="1506911"/>
                <a:chExt cx="555171" cy="1131431"/>
              </a:xfrm>
            </p:grpSpPr>
            <p:sp>
              <p:nvSpPr>
                <p:cNvPr id="221" name="Rectangle 220">
                  <a:extLst>
                    <a:ext uri="{FF2B5EF4-FFF2-40B4-BE49-F238E27FC236}">
                      <a16:creationId xmlns="" xmlns:a16="http://schemas.microsoft.com/office/drawing/2014/main" id="{99BBC0AB-C7D2-1946-BF33-096E8FBF35DA}"/>
                    </a:ext>
                  </a:extLst>
                </p:cNvPr>
                <p:cNvSpPr/>
                <p:nvPr/>
              </p:nvSpPr>
              <p:spPr>
                <a:xfrm>
                  <a:off x="6113612" y="1506911"/>
                  <a:ext cx="459831" cy="1101546"/>
                </a:xfrm>
                <a:prstGeom prst="rect">
                  <a:avLst/>
                </a:prstGeom>
                <a:solidFill>
                  <a:schemeClr val="bg2">
                    <a:lumMod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22" name="TextBox 221">
                      <a:extLst>
                        <a:ext uri="{FF2B5EF4-FFF2-40B4-BE49-F238E27FC236}">
                          <a16:creationId xmlns="" xmlns:a16="http://schemas.microsoft.com/office/drawing/2014/main" id="{C3A3E837-0CA6-9E4A-8925-4FF93ABAFB2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089194" y="1506912"/>
                      <a:ext cx="555171" cy="113143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>
                        <a:lnSpc>
                          <a:spcPct val="150000"/>
                        </a:lnSpc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lang="en-US" sz="1200" i="1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US" sz="1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  <m:sup>
                                <m:r>
                                  <a:rPr lang="en-US" sz="1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𝑜𝑛</m:t>
                                </m:r>
                              </m:sup>
                            </m:sSubSup>
                          </m:oMath>
                        </m:oMathPara>
                      </a14:m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lang="en-US" sz="11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1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US" sz="11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  <m:sup>
                                <m:r>
                                  <a:rPr lang="en-US" sz="11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𝑜</m:t>
                                </m:r>
                                <m:r>
                                  <a:rPr lang="en-US" sz="11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𝑓𝑓</m:t>
                                </m:r>
                              </m:sup>
                            </m:sSubSup>
                          </m:oMath>
                        </m:oMathPara>
                      </a14:m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1200" i="1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1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222" name="TextBox 221">
                      <a:extLst>
                        <a:ext uri="{FF2B5EF4-FFF2-40B4-BE49-F238E27FC236}">
                          <a16:creationId xmlns:a16="http://schemas.microsoft.com/office/drawing/2014/main" id="{C3A3E837-0CA6-9E4A-8925-4FF93ABAFB21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089194" y="1506912"/>
                      <a:ext cx="555171" cy="1131430"/>
                    </a:xfrm>
                    <a:prstGeom prst="rect">
                      <a:avLst/>
                    </a:prstGeom>
                    <a:blipFill>
                      <a:blip r:embed="rId10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199" name="Group 198">
                <a:extLst>
                  <a:ext uri="{FF2B5EF4-FFF2-40B4-BE49-F238E27FC236}">
                    <a16:creationId xmlns="" xmlns:a16="http://schemas.microsoft.com/office/drawing/2014/main" id="{C62920C7-9337-C345-9F29-F4689646DA82}"/>
                  </a:ext>
                </a:extLst>
              </p:cNvPr>
              <p:cNvGrpSpPr/>
              <p:nvPr/>
            </p:nvGrpSpPr>
            <p:grpSpPr>
              <a:xfrm>
                <a:off x="4162375" y="3644141"/>
                <a:ext cx="555171" cy="1119606"/>
                <a:chOff x="6069918" y="3103124"/>
                <a:chExt cx="555171" cy="1119606"/>
              </a:xfrm>
            </p:grpSpPr>
            <p:sp>
              <p:nvSpPr>
                <p:cNvPr id="219" name="Rectangle 218">
                  <a:extLst>
                    <a:ext uri="{FF2B5EF4-FFF2-40B4-BE49-F238E27FC236}">
                      <a16:creationId xmlns="" xmlns:a16="http://schemas.microsoft.com/office/drawing/2014/main" id="{89507CEE-B9CA-C744-ADFE-E44F2220021B}"/>
                    </a:ext>
                  </a:extLst>
                </p:cNvPr>
                <p:cNvSpPr/>
                <p:nvPr/>
              </p:nvSpPr>
              <p:spPr>
                <a:xfrm>
                  <a:off x="6113612" y="3161702"/>
                  <a:ext cx="457160" cy="1061028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20" name="TextBox 219">
                      <a:extLst>
                        <a:ext uri="{FF2B5EF4-FFF2-40B4-BE49-F238E27FC236}">
                          <a16:creationId xmlns="" xmlns:a16="http://schemas.microsoft.com/office/drawing/2014/main" id="{F8E9BF81-D34B-C743-90FE-4168C2440F6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069918" y="3103124"/>
                      <a:ext cx="555171" cy="109537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>
                        <a:lnSpc>
                          <a:spcPct val="150000"/>
                        </a:lnSpc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120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1200" dirty="0"/>
                    </a:p>
                    <a:p>
                      <a:pPr>
                        <a:lnSpc>
                          <a:spcPct val="150000"/>
                        </a:lnSpc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1200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1200" dirty="0"/>
                    </a:p>
                    <a:p>
                      <a:pPr>
                        <a:lnSpc>
                          <a:spcPct val="150000"/>
                        </a:lnSpc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120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1200" dirty="0"/>
                    </a:p>
                  </p:txBody>
                </p:sp>
              </mc:Choice>
              <mc:Fallback xmlns="">
                <p:sp>
                  <p:nvSpPr>
                    <p:cNvPr id="220" name="TextBox 219">
                      <a:extLst>
                        <a:ext uri="{FF2B5EF4-FFF2-40B4-BE49-F238E27FC236}">
                          <a16:creationId xmlns:a16="http://schemas.microsoft.com/office/drawing/2014/main" id="{F8E9BF81-D34B-C743-90FE-4168C2440F66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069918" y="3103124"/>
                      <a:ext cx="555171" cy="1095374"/>
                    </a:xfrm>
                    <a:prstGeom prst="rect">
                      <a:avLst/>
                    </a:prstGeom>
                    <a:blipFill>
                      <a:blip r:embed="rId11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200" name="Group 199">
                <a:extLst>
                  <a:ext uri="{FF2B5EF4-FFF2-40B4-BE49-F238E27FC236}">
                    <a16:creationId xmlns="" xmlns:a16="http://schemas.microsoft.com/office/drawing/2014/main" id="{5DC585C3-1CF8-F64F-A4E6-8C12CC14BA1E}"/>
                  </a:ext>
                </a:extLst>
              </p:cNvPr>
              <p:cNvGrpSpPr/>
              <p:nvPr/>
            </p:nvGrpSpPr>
            <p:grpSpPr>
              <a:xfrm>
                <a:off x="4893740" y="3644141"/>
                <a:ext cx="555171" cy="1119606"/>
                <a:chOff x="6069918" y="3103124"/>
                <a:chExt cx="555171" cy="1119606"/>
              </a:xfrm>
            </p:grpSpPr>
            <p:sp>
              <p:nvSpPr>
                <p:cNvPr id="217" name="Rectangle 216">
                  <a:extLst>
                    <a:ext uri="{FF2B5EF4-FFF2-40B4-BE49-F238E27FC236}">
                      <a16:creationId xmlns="" xmlns:a16="http://schemas.microsoft.com/office/drawing/2014/main" id="{697436AD-E176-9047-8923-A0E6685986B4}"/>
                    </a:ext>
                  </a:extLst>
                </p:cNvPr>
                <p:cNvSpPr/>
                <p:nvPr/>
              </p:nvSpPr>
              <p:spPr>
                <a:xfrm>
                  <a:off x="6113612" y="3161702"/>
                  <a:ext cx="457160" cy="1061028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18" name="TextBox 217">
                      <a:extLst>
                        <a:ext uri="{FF2B5EF4-FFF2-40B4-BE49-F238E27FC236}">
                          <a16:creationId xmlns="" xmlns:a16="http://schemas.microsoft.com/office/drawing/2014/main" id="{4C8D3AE0-0287-6846-94EF-9309DDFE98B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069918" y="3103124"/>
                      <a:ext cx="555171" cy="109537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>
                        <a:lnSpc>
                          <a:spcPct val="150000"/>
                        </a:lnSpc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120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1200" dirty="0"/>
                    </a:p>
                    <a:p>
                      <a:pPr>
                        <a:lnSpc>
                          <a:spcPct val="150000"/>
                        </a:lnSpc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1200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1200" dirty="0"/>
                    </a:p>
                    <a:p>
                      <a:pPr>
                        <a:lnSpc>
                          <a:spcPct val="150000"/>
                        </a:lnSpc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120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1200" dirty="0"/>
                    </a:p>
                  </p:txBody>
                </p:sp>
              </mc:Choice>
              <mc:Fallback xmlns="">
                <p:sp>
                  <p:nvSpPr>
                    <p:cNvPr id="218" name="TextBox 217">
                      <a:extLst>
                        <a:ext uri="{FF2B5EF4-FFF2-40B4-BE49-F238E27FC236}">
                          <a16:creationId xmlns:a16="http://schemas.microsoft.com/office/drawing/2014/main" id="{4C8D3AE0-0287-6846-94EF-9309DDFE98BA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069918" y="3103124"/>
                      <a:ext cx="555171" cy="1095374"/>
                    </a:xfrm>
                    <a:prstGeom prst="rect">
                      <a:avLst/>
                    </a:prstGeom>
                    <a:blipFill>
                      <a:blip r:embed="rId12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201" name="Rectangle 200">
                <a:extLst>
                  <a:ext uri="{FF2B5EF4-FFF2-40B4-BE49-F238E27FC236}">
                    <a16:creationId xmlns="" xmlns:a16="http://schemas.microsoft.com/office/drawing/2014/main" id="{050C32B1-43D9-4046-AEFD-E58C79465DC5}"/>
                  </a:ext>
                </a:extLst>
              </p:cNvPr>
              <p:cNvSpPr/>
              <p:nvPr/>
            </p:nvSpPr>
            <p:spPr>
              <a:xfrm>
                <a:off x="3383150" y="2010890"/>
                <a:ext cx="459831" cy="1101546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202" name="Rectangle 201">
                <a:extLst>
                  <a:ext uri="{FF2B5EF4-FFF2-40B4-BE49-F238E27FC236}">
                    <a16:creationId xmlns="" xmlns:a16="http://schemas.microsoft.com/office/drawing/2014/main" id="{78592603-3603-424D-9498-A8449920A727}"/>
                  </a:ext>
                </a:extLst>
              </p:cNvPr>
              <p:cNvSpPr/>
              <p:nvPr/>
            </p:nvSpPr>
            <p:spPr>
              <a:xfrm>
                <a:off x="3415625" y="3701800"/>
                <a:ext cx="459831" cy="1101546"/>
              </a:xfrm>
              <a:prstGeom prst="rect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203" name="Rectangle 202">
                <a:extLst>
                  <a:ext uri="{FF2B5EF4-FFF2-40B4-BE49-F238E27FC236}">
                    <a16:creationId xmlns="" xmlns:a16="http://schemas.microsoft.com/office/drawing/2014/main" id="{19A1048B-9879-B143-8C57-C9B1D2DD7E49}"/>
                  </a:ext>
                </a:extLst>
              </p:cNvPr>
              <p:cNvSpPr/>
              <p:nvPr/>
            </p:nvSpPr>
            <p:spPr>
              <a:xfrm>
                <a:off x="4946104" y="2010890"/>
                <a:ext cx="459831" cy="1101546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/>
              </a:p>
            </p:txBody>
          </p:sp>
          <p:cxnSp>
            <p:nvCxnSpPr>
              <p:cNvPr id="204" name="Straight Connector 203">
                <a:extLst>
                  <a:ext uri="{FF2B5EF4-FFF2-40B4-BE49-F238E27FC236}">
                    <a16:creationId xmlns="" xmlns:a16="http://schemas.microsoft.com/office/drawing/2014/main" id="{8B7B9FB7-3F21-7A4C-9D08-8028EA0188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86927" y="3237215"/>
                <a:ext cx="0" cy="108857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5" name="Group 204">
                <a:extLst>
                  <a:ext uri="{FF2B5EF4-FFF2-40B4-BE49-F238E27FC236}">
                    <a16:creationId xmlns="" xmlns:a16="http://schemas.microsoft.com/office/drawing/2014/main" id="{BF4C913B-4244-AB4D-A0C7-8A4E1FAA6CE8}"/>
                  </a:ext>
                </a:extLst>
              </p:cNvPr>
              <p:cNvGrpSpPr/>
              <p:nvPr/>
            </p:nvGrpSpPr>
            <p:grpSpPr>
              <a:xfrm>
                <a:off x="6124218" y="1998558"/>
                <a:ext cx="555171" cy="1131811"/>
                <a:chOff x="6089194" y="1506911"/>
                <a:chExt cx="555171" cy="1131811"/>
              </a:xfrm>
            </p:grpSpPr>
            <p:sp>
              <p:nvSpPr>
                <p:cNvPr id="215" name="Rectangle 214">
                  <a:extLst>
                    <a:ext uri="{FF2B5EF4-FFF2-40B4-BE49-F238E27FC236}">
                      <a16:creationId xmlns="" xmlns:a16="http://schemas.microsoft.com/office/drawing/2014/main" id="{689089CE-90F3-DE49-A3B7-1A203786AF40}"/>
                    </a:ext>
                  </a:extLst>
                </p:cNvPr>
                <p:cNvSpPr/>
                <p:nvPr/>
              </p:nvSpPr>
              <p:spPr>
                <a:xfrm>
                  <a:off x="6113612" y="1506911"/>
                  <a:ext cx="459831" cy="1101546"/>
                </a:xfrm>
                <a:prstGeom prst="rect">
                  <a:avLst/>
                </a:prstGeom>
                <a:solidFill>
                  <a:schemeClr val="bg2">
                    <a:lumMod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16" name="TextBox 215">
                      <a:extLst>
                        <a:ext uri="{FF2B5EF4-FFF2-40B4-BE49-F238E27FC236}">
                          <a16:creationId xmlns="" xmlns:a16="http://schemas.microsoft.com/office/drawing/2014/main" id="{0A08234F-1716-BE42-B831-596CB392E44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089194" y="1506912"/>
                      <a:ext cx="555171" cy="113181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>
                        <a:lnSpc>
                          <a:spcPct val="150000"/>
                        </a:lnSpc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lang="en-US" sz="1200" i="1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US" sz="1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  <m:r>
                                  <a:rPr lang="en-US" sz="1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  <m:sup>
                                <m:r>
                                  <a:rPr lang="en-US" sz="1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𝑜𝑛</m:t>
                                </m:r>
                              </m:sup>
                            </m:sSubSup>
                          </m:oMath>
                        </m:oMathPara>
                      </a14:m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lang="en-US" sz="11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1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US" sz="11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  <m:r>
                                  <a:rPr lang="en-US" sz="11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  <m:sup>
                                <m:r>
                                  <a:rPr lang="en-US" sz="11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𝑜</m:t>
                                </m:r>
                                <m:r>
                                  <a:rPr lang="en-US" sz="11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𝑓𝑓</m:t>
                                </m:r>
                              </m:sup>
                            </m:sSubSup>
                          </m:oMath>
                        </m:oMathPara>
                      </a14:m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1200" i="1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1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  <m:r>
                                  <a:rPr lang="en-US" sz="1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216" name="TextBox 215">
                      <a:extLst>
                        <a:ext uri="{FF2B5EF4-FFF2-40B4-BE49-F238E27FC236}">
                          <a16:creationId xmlns:a16="http://schemas.microsoft.com/office/drawing/2014/main" id="{0A08234F-1716-BE42-B831-596CB392E445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089194" y="1506912"/>
                      <a:ext cx="555171" cy="1131810"/>
                    </a:xfrm>
                    <a:prstGeom prst="rect">
                      <a:avLst/>
                    </a:prstGeom>
                    <a:blipFill>
                      <a:blip r:embed="rId13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206" name="Group 205">
                <a:extLst>
                  <a:ext uri="{FF2B5EF4-FFF2-40B4-BE49-F238E27FC236}">
                    <a16:creationId xmlns="" xmlns:a16="http://schemas.microsoft.com/office/drawing/2014/main" id="{1D158A0A-03DC-5545-804F-6384BBFD1771}"/>
                  </a:ext>
                </a:extLst>
              </p:cNvPr>
              <p:cNvGrpSpPr/>
              <p:nvPr/>
            </p:nvGrpSpPr>
            <p:grpSpPr>
              <a:xfrm>
                <a:off x="6085951" y="3644141"/>
                <a:ext cx="555171" cy="1119606"/>
                <a:chOff x="6047966" y="3103124"/>
                <a:chExt cx="555171" cy="1119606"/>
              </a:xfrm>
            </p:grpSpPr>
            <p:sp>
              <p:nvSpPr>
                <p:cNvPr id="213" name="Rectangle 212">
                  <a:extLst>
                    <a:ext uri="{FF2B5EF4-FFF2-40B4-BE49-F238E27FC236}">
                      <a16:creationId xmlns="" xmlns:a16="http://schemas.microsoft.com/office/drawing/2014/main" id="{E48E9EBA-FCBE-C445-A9BD-D46FA4F4A2F5}"/>
                    </a:ext>
                  </a:extLst>
                </p:cNvPr>
                <p:cNvSpPr/>
                <p:nvPr/>
              </p:nvSpPr>
              <p:spPr>
                <a:xfrm>
                  <a:off x="6113612" y="3161702"/>
                  <a:ext cx="457160" cy="1061028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14" name="TextBox 213">
                      <a:extLst>
                        <a:ext uri="{FF2B5EF4-FFF2-40B4-BE49-F238E27FC236}">
                          <a16:creationId xmlns="" xmlns:a16="http://schemas.microsoft.com/office/drawing/2014/main" id="{5554B69C-00A4-EA43-A785-AF59E931D92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047966" y="3103124"/>
                      <a:ext cx="555171" cy="109537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>
                        <a:lnSpc>
                          <a:spcPct val="150000"/>
                        </a:lnSpc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120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1200" dirty="0"/>
                    </a:p>
                    <a:p>
                      <a:pPr>
                        <a:lnSpc>
                          <a:spcPct val="150000"/>
                        </a:lnSpc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1200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1200" dirty="0"/>
                    </a:p>
                    <a:p>
                      <a:pPr>
                        <a:lnSpc>
                          <a:spcPct val="150000"/>
                        </a:lnSpc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120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1200" dirty="0"/>
                    </a:p>
                  </p:txBody>
                </p:sp>
              </mc:Choice>
              <mc:Fallback xmlns="">
                <p:sp>
                  <p:nvSpPr>
                    <p:cNvPr id="214" name="TextBox 213">
                      <a:extLst>
                        <a:ext uri="{FF2B5EF4-FFF2-40B4-BE49-F238E27FC236}">
                          <a16:creationId xmlns:a16="http://schemas.microsoft.com/office/drawing/2014/main" id="{5554B69C-00A4-EA43-A785-AF59E931D92E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047966" y="3103124"/>
                      <a:ext cx="555171" cy="1095374"/>
                    </a:xfrm>
                    <a:prstGeom prst="rect">
                      <a:avLst/>
                    </a:prstGeom>
                    <a:blipFill>
                      <a:blip r:embed="rId14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207" name="Group 206">
                <a:extLst>
                  <a:ext uri="{FF2B5EF4-FFF2-40B4-BE49-F238E27FC236}">
                    <a16:creationId xmlns="" xmlns:a16="http://schemas.microsoft.com/office/drawing/2014/main" id="{DFEEB816-83B8-8348-80A1-5A1AFCC6CA61}"/>
                  </a:ext>
                </a:extLst>
              </p:cNvPr>
              <p:cNvGrpSpPr/>
              <p:nvPr/>
            </p:nvGrpSpPr>
            <p:grpSpPr>
              <a:xfrm>
                <a:off x="6809341" y="3631956"/>
                <a:ext cx="555171" cy="1119606"/>
                <a:chOff x="6069918" y="3103124"/>
                <a:chExt cx="555171" cy="1119606"/>
              </a:xfrm>
            </p:grpSpPr>
            <p:sp>
              <p:nvSpPr>
                <p:cNvPr id="211" name="Rectangle 210">
                  <a:extLst>
                    <a:ext uri="{FF2B5EF4-FFF2-40B4-BE49-F238E27FC236}">
                      <a16:creationId xmlns="" xmlns:a16="http://schemas.microsoft.com/office/drawing/2014/main" id="{A570CBEA-CE7F-9247-B5C2-06837DE7E863}"/>
                    </a:ext>
                  </a:extLst>
                </p:cNvPr>
                <p:cNvSpPr/>
                <p:nvPr/>
              </p:nvSpPr>
              <p:spPr>
                <a:xfrm>
                  <a:off x="6113612" y="3161702"/>
                  <a:ext cx="457160" cy="1061028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12" name="TextBox 211">
                      <a:extLst>
                        <a:ext uri="{FF2B5EF4-FFF2-40B4-BE49-F238E27FC236}">
                          <a16:creationId xmlns="" xmlns:a16="http://schemas.microsoft.com/office/drawing/2014/main" id="{42BE7A0C-051B-6644-8D80-6ABA4F615F0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069918" y="3103124"/>
                      <a:ext cx="555171" cy="109537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>
                        <a:lnSpc>
                          <a:spcPct val="150000"/>
                        </a:lnSpc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120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1200" dirty="0"/>
                    </a:p>
                    <a:p>
                      <a:pPr>
                        <a:lnSpc>
                          <a:spcPct val="150000"/>
                        </a:lnSpc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1200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1200" dirty="0"/>
                    </a:p>
                    <a:p>
                      <a:pPr>
                        <a:lnSpc>
                          <a:spcPct val="150000"/>
                        </a:lnSpc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120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1200" dirty="0"/>
                    </a:p>
                  </p:txBody>
                </p:sp>
              </mc:Choice>
              <mc:Fallback xmlns="">
                <p:sp>
                  <p:nvSpPr>
                    <p:cNvPr id="212" name="TextBox 211">
                      <a:extLst>
                        <a:ext uri="{FF2B5EF4-FFF2-40B4-BE49-F238E27FC236}">
                          <a16:creationId xmlns:a16="http://schemas.microsoft.com/office/drawing/2014/main" id="{42BE7A0C-051B-6644-8D80-6ABA4F615F09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069918" y="3103124"/>
                      <a:ext cx="555171" cy="1095374"/>
                    </a:xfrm>
                    <a:prstGeom prst="rect">
                      <a:avLst/>
                    </a:prstGeom>
                    <a:blipFill>
                      <a:blip r:embed="rId15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208" name="TextBox 207">
                <a:extLst>
                  <a:ext uri="{FF2B5EF4-FFF2-40B4-BE49-F238E27FC236}">
                    <a16:creationId xmlns="" xmlns:a16="http://schemas.microsoft.com/office/drawing/2014/main" id="{B3319CF1-1ED4-1249-AAC9-28866110E9E8}"/>
                  </a:ext>
                </a:extLst>
              </p:cNvPr>
              <p:cNvSpPr txBox="1"/>
              <p:nvPr/>
            </p:nvSpPr>
            <p:spPr>
              <a:xfrm>
                <a:off x="3428129" y="2323892"/>
                <a:ext cx="357188" cy="4016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…</a:t>
                </a:r>
              </a:p>
            </p:txBody>
          </p:sp>
          <p:sp>
            <p:nvSpPr>
              <p:cNvPr id="209" name="TextBox 208">
                <a:extLst>
                  <a:ext uri="{FF2B5EF4-FFF2-40B4-BE49-F238E27FC236}">
                    <a16:creationId xmlns="" xmlns:a16="http://schemas.microsoft.com/office/drawing/2014/main" id="{89361D88-79DA-E248-913F-9F1163C1ED5E}"/>
                  </a:ext>
                </a:extLst>
              </p:cNvPr>
              <p:cNvSpPr txBox="1"/>
              <p:nvPr/>
            </p:nvSpPr>
            <p:spPr>
              <a:xfrm>
                <a:off x="3449066" y="3989527"/>
                <a:ext cx="357188" cy="4016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solidFill>
                      <a:schemeClr val="bg1">
                        <a:lumMod val="65000"/>
                      </a:schemeClr>
                    </a:solidFill>
                  </a:rPr>
                  <a:t>…</a:t>
                </a:r>
              </a:p>
            </p:txBody>
          </p:sp>
          <p:sp>
            <p:nvSpPr>
              <p:cNvPr id="210" name="TextBox 209">
                <a:extLst>
                  <a:ext uri="{FF2B5EF4-FFF2-40B4-BE49-F238E27FC236}">
                    <a16:creationId xmlns="" xmlns:a16="http://schemas.microsoft.com/office/drawing/2014/main" id="{10581656-398F-BB40-96A3-2B32B7B2B8D2}"/>
                  </a:ext>
                </a:extLst>
              </p:cNvPr>
              <p:cNvSpPr txBox="1"/>
              <p:nvPr/>
            </p:nvSpPr>
            <p:spPr>
              <a:xfrm>
                <a:off x="4997425" y="2314705"/>
                <a:ext cx="357188" cy="4016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…</a:t>
                </a:r>
              </a:p>
            </p:txBody>
          </p:sp>
        </p:grpSp>
      </p:grpSp>
      <p:sp>
        <p:nvSpPr>
          <p:cNvPr id="231" name="TextBox 230">
            <a:extLst>
              <a:ext uri="{FF2B5EF4-FFF2-40B4-BE49-F238E27FC236}">
                <a16:creationId xmlns="" xmlns:a16="http://schemas.microsoft.com/office/drawing/2014/main" id="{E7E75C5E-845F-2641-8024-F39CC0F153C0}"/>
              </a:ext>
            </a:extLst>
          </p:cNvPr>
          <p:cNvSpPr txBox="1"/>
          <p:nvPr/>
        </p:nvSpPr>
        <p:spPr>
          <a:xfrm>
            <a:off x="7005259" y="1197349"/>
            <a:ext cx="4287759" cy="375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b="1" dirty="0">
                <a:solidFill>
                  <a:srgbClr val="0B69DF"/>
                </a:solidFill>
              </a:rPr>
              <a:t>Multi-stage Stochastic Optimization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="" xmlns:a16="http://schemas.microsoft.com/office/drawing/2014/main" id="{87DFAF02-A1AC-5049-941A-7B10D8A9CB19}"/>
              </a:ext>
            </a:extLst>
          </p:cNvPr>
          <p:cNvCxnSpPr>
            <a:cxnSpLocks/>
          </p:cNvCxnSpPr>
          <p:nvPr/>
        </p:nvCxnSpPr>
        <p:spPr>
          <a:xfrm>
            <a:off x="7104288" y="1551129"/>
            <a:ext cx="3041198" cy="21772"/>
          </a:xfrm>
          <a:prstGeom prst="line">
            <a:avLst/>
          </a:prstGeom>
          <a:ln>
            <a:solidFill>
              <a:srgbClr val="0B69D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Box 121">
            <a:extLst>
              <a:ext uri="{FF2B5EF4-FFF2-40B4-BE49-F238E27FC236}">
                <a16:creationId xmlns="" xmlns:a16="http://schemas.microsoft.com/office/drawing/2014/main" id="{2954E6F6-80F7-354C-91AC-6CB2D6710CF9}"/>
              </a:ext>
            </a:extLst>
          </p:cNvPr>
          <p:cNvSpPr txBox="1"/>
          <p:nvPr/>
        </p:nvSpPr>
        <p:spPr>
          <a:xfrm>
            <a:off x="7005259" y="1620429"/>
            <a:ext cx="4287759" cy="375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b="1" dirty="0"/>
              <a:t>Bellman Equation</a:t>
            </a:r>
          </a:p>
        </p:txBody>
      </p:sp>
      <p:sp>
        <p:nvSpPr>
          <p:cNvPr id="19" name="Right Arrow 18">
            <a:extLst>
              <a:ext uri="{FF2B5EF4-FFF2-40B4-BE49-F238E27FC236}">
                <a16:creationId xmlns="" xmlns:a16="http://schemas.microsoft.com/office/drawing/2014/main" id="{05B6F029-F302-1242-B5FD-5795586CD76A}"/>
              </a:ext>
            </a:extLst>
          </p:cNvPr>
          <p:cNvSpPr/>
          <p:nvPr/>
        </p:nvSpPr>
        <p:spPr>
          <a:xfrm>
            <a:off x="6768007" y="1741551"/>
            <a:ext cx="237252" cy="187776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TextBox 123">
            <a:extLst>
              <a:ext uri="{FF2B5EF4-FFF2-40B4-BE49-F238E27FC236}">
                <a16:creationId xmlns="" xmlns:a16="http://schemas.microsoft.com/office/drawing/2014/main" id="{A3760F16-66D2-F147-814B-474E43ADD018}"/>
              </a:ext>
            </a:extLst>
          </p:cNvPr>
          <p:cNvSpPr txBox="1"/>
          <p:nvPr/>
        </p:nvSpPr>
        <p:spPr>
          <a:xfrm>
            <a:off x="7005259" y="1991190"/>
            <a:ext cx="4515228" cy="698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/>
              <a:t>Idea: backward Induction, break down the multi-stage </a:t>
            </a:r>
          </a:p>
          <a:p>
            <a:pPr>
              <a:lnSpc>
                <a:spcPct val="150000"/>
              </a:lnSpc>
            </a:pPr>
            <a:r>
              <a:rPr lang="en-US" sz="1400" dirty="0"/>
              <a:t>         problem into multiple two-stage problems 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="" xmlns:a16="http://schemas.microsoft.com/office/drawing/2014/main" id="{30551E96-3441-FC4C-B70B-0C01F36D1089}"/>
              </a:ext>
            </a:extLst>
          </p:cNvPr>
          <p:cNvSpPr/>
          <p:nvPr/>
        </p:nvSpPr>
        <p:spPr>
          <a:xfrm>
            <a:off x="1141030" y="1773391"/>
            <a:ext cx="2008631" cy="3212396"/>
          </a:xfrm>
          <a:prstGeom prst="rect">
            <a:avLst/>
          </a:prstGeom>
          <a:solidFill>
            <a:srgbClr val="7F7F7F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TextBox 141">
                <a:extLst>
                  <a:ext uri="{FF2B5EF4-FFF2-40B4-BE49-F238E27FC236}">
                    <a16:creationId xmlns="" xmlns:a16="http://schemas.microsoft.com/office/drawing/2014/main" id="{6110D6D5-28D4-7048-8F29-F6E223059AD9}"/>
                  </a:ext>
                </a:extLst>
              </p:cNvPr>
              <p:cNvSpPr txBox="1"/>
              <p:nvPr/>
            </p:nvSpPr>
            <p:spPr>
              <a:xfrm>
                <a:off x="2799987" y="5089792"/>
                <a:ext cx="5517262" cy="496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𝑱</m:t>
                        </m:r>
                      </m:e>
                      <m:sub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en-US" sz="2000" b="1" dirty="0">
                    <a:solidFill>
                      <a:schemeClr val="tx1"/>
                    </a:solidFill>
                  </a:rPr>
                  <a:t>(</a:t>
                </a:r>
                <a:r>
                  <a:rPr lang="en-US" altLang="zh-CN" sz="2000" b="1" dirty="0">
                    <a:solidFill>
                      <a:schemeClr val="tx1"/>
                    </a:solidFill>
                  </a:rPr>
                  <a:t>·)</a:t>
                </a:r>
                <a:r>
                  <a:rPr lang="en-US" sz="2000" b="1" dirty="0">
                    <a:solidFill>
                      <a:schemeClr val="tx1"/>
                    </a:solidFill>
                  </a:rPr>
                  <a:t>: </a:t>
                </a:r>
                <a:r>
                  <a:rPr lang="en-US" sz="1400" dirty="0">
                    <a:solidFill>
                      <a:schemeClr val="tx1"/>
                    </a:solidFill>
                  </a:rPr>
                  <a:t>maximized value-to-go of the tail problem</a:t>
                </a:r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6110D6D5-28D4-7048-8F29-F6E223059A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9987" y="5089792"/>
                <a:ext cx="5517262" cy="496996"/>
              </a:xfrm>
              <a:prstGeom prst="rect">
                <a:avLst/>
              </a:prstGeom>
              <a:blipFill>
                <a:blip r:embed="rId16"/>
                <a:stretch>
                  <a:fillRect l="-229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Straight Arrow Connector 49">
            <a:extLst>
              <a:ext uri="{FF2B5EF4-FFF2-40B4-BE49-F238E27FC236}">
                <a16:creationId xmlns="" xmlns:a16="http://schemas.microsoft.com/office/drawing/2014/main" id="{14E34AB8-ED6C-0847-95C5-EA57D2EE01DE}"/>
              </a:ext>
            </a:extLst>
          </p:cNvPr>
          <p:cNvCxnSpPr/>
          <p:nvPr/>
        </p:nvCxnSpPr>
        <p:spPr>
          <a:xfrm>
            <a:off x="3139586" y="1674188"/>
            <a:ext cx="0" cy="34816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="" xmlns:a16="http://schemas.microsoft.com/office/drawing/2014/main" id="{502BB8E4-93EE-D746-80A0-FB6E90E07A6C}"/>
              </a:ext>
            </a:extLst>
          </p:cNvPr>
          <p:cNvSpPr/>
          <p:nvPr/>
        </p:nvSpPr>
        <p:spPr>
          <a:xfrm>
            <a:off x="7848600" y="3373160"/>
            <a:ext cx="293914" cy="33886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>
            <a:extLst>
              <a:ext uri="{FF2B5EF4-FFF2-40B4-BE49-F238E27FC236}">
                <a16:creationId xmlns="" xmlns:a16="http://schemas.microsoft.com/office/drawing/2014/main" id="{42E39F8B-F403-434E-ABA8-EB15E22CDB1C}"/>
              </a:ext>
            </a:extLst>
          </p:cNvPr>
          <p:cNvSpPr/>
          <p:nvPr/>
        </p:nvSpPr>
        <p:spPr>
          <a:xfrm>
            <a:off x="8610599" y="3384933"/>
            <a:ext cx="293914" cy="33886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ight Arrow 94">
            <a:extLst>
              <a:ext uri="{FF2B5EF4-FFF2-40B4-BE49-F238E27FC236}">
                <a16:creationId xmlns="" xmlns:a16="http://schemas.microsoft.com/office/drawing/2014/main" id="{2666BA8C-1A04-6444-8525-A30E146A4904}"/>
              </a:ext>
            </a:extLst>
          </p:cNvPr>
          <p:cNvSpPr/>
          <p:nvPr/>
        </p:nvSpPr>
        <p:spPr>
          <a:xfrm rot="16200000" flipH="1" flipV="1">
            <a:off x="8188577" y="3935068"/>
            <a:ext cx="425449" cy="210522"/>
          </a:xfrm>
          <a:prstGeom prst="right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TextBox 95">
            <a:extLst>
              <a:ext uri="{FF2B5EF4-FFF2-40B4-BE49-F238E27FC236}">
                <a16:creationId xmlns="" xmlns:a16="http://schemas.microsoft.com/office/drawing/2014/main" id="{EF497587-22E9-6A46-9507-D2249FD0E3D4}"/>
              </a:ext>
            </a:extLst>
          </p:cNvPr>
          <p:cNvSpPr txBox="1"/>
          <p:nvPr/>
        </p:nvSpPr>
        <p:spPr>
          <a:xfrm>
            <a:off x="7277989" y="4294067"/>
            <a:ext cx="4287759" cy="416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1" dirty="0">
                <a:solidFill>
                  <a:srgbClr val="FF0000"/>
                </a:solidFill>
              </a:rPr>
              <a:t>Longstaff and Schwartz </a:t>
            </a:r>
          </a:p>
        </p:txBody>
      </p:sp>
    </p:spTree>
    <p:extLst>
      <p:ext uri="{BB962C8B-B14F-4D97-AF65-F5344CB8AC3E}">
        <p14:creationId xmlns:p14="http://schemas.microsoft.com/office/powerpoint/2010/main" val="1219616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" grpId="0" animBg="1"/>
      <p:bldP spid="9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40D9C28A-475F-48AF-A182-7722652DA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458" y="0"/>
            <a:ext cx="10850563" cy="1028699"/>
          </a:xfrm>
        </p:spPr>
        <p:txBody>
          <a:bodyPr/>
          <a:lstStyle/>
          <a:p>
            <a:r>
              <a:rPr lang="en-US" altLang="zh-CN" dirty="0"/>
              <a:t>About us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="" xmlns:a16="http://schemas.microsoft.com/office/drawing/2014/main" id="{6A0A2FF3-ED5C-4166-8C66-B412103D64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3</a:t>
            </a:fld>
            <a:endParaRPr lang="zh-CN" altLang="en-US"/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1048641C-A745-744D-88C1-5D9EFAECC33D}"/>
              </a:ext>
            </a:extLst>
          </p:cNvPr>
          <p:cNvSpPr txBox="1"/>
          <p:nvPr/>
        </p:nvSpPr>
        <p:spPr>
          <a:xfrm>
            <a:off x="4075289" y="100471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79" name="Picture 78">
            <a:extLst>
              <a:ext uri="{FF2B5EF4-FFF2-40B4-BE49-F238E27FC236}">
                <a16:creationId xmlns="" xmlns:a16="http://schemas.microsoft.com/office/drawing/2014/main" id="{4E51AFBF-DA65-3C41-9F0F-5A9B291068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5121" y="2613292"/>
            <a:ext cx="3251734" cy="163141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50A77E14-B771-3841-9F11-3A13B0143570}"/>
              </a:ext>
            </a:extLst>
          </p:cNvPr>
          <p:cNvSpPr/>
          <p:nvPr/>
        </p:nvSpPr>
        <p:spPr>
          <a:xfrm>
            <a:off x="5791995" y="1028699"/>
            <a:ext cx="6598785" cy="58293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564EB103-1C8F-9848-ABB7-F14155B4FFC4}"/>
              </a:ext>
            </a:extLst>
          </p:cNvPr>
          <p:cNvSpPr/>
          <p:nvPr/>
        </p:nvSpPr>
        <p:spPr>
          <a:xfrm>
            <a:off x="6637073" y="1934733"/>
            <a:ext cx="7924565" cy="4305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en-US" sz="2000" b="1" dirty="0">
                <a:solidFill>
                  <a:srgbClr val="99D2EF"/>
                </a:solidFill>
              </a:rPr>
              <a:t>90+ </a:t>
            </a:r>
            <a:r>
              <a:rPr lang="en-US" sz="2000" b="1" dirty="0">
                <a:solidFill>
                  <a:schemeClr val="bg1"/>
                </a:solidFill>
              </a:rPr>
              <a:t>years in management consulting</a:t>
            </a:r>
          </a:p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endParaRPr lang="en-US" sz="2000" b="1" dirty="0">
              <a:solidFill>
                <a:schemeClr val="bg1"/>
              </a:solidFill>
            </a:endParaRPr>
          </a:p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>
                <a:solidFill>
                  <a:srgbClr val="99D2EF"/>
                </a:solidFill>
              </a:rPr>
              <a:t>30k</a:t>
            </a:r>
            <a:r>
              <a:rPr lang="en-US" sz="2000" b="1" dirty="0">
                <a:solidFill>
                  <a:schemeClr val="bg1"/>
                </a:solidFill>
              </a:rPr>
              <a:t> colleagues working in </a:t>
            </a:r>
            <a:r>
              <a:rPr lang="en-US" sz="2000" b="1" dirty="0">
                <a:solidFill>
                  <a:srgbClr val="99D2EF"/>
                </a:solidFill>
              </a:rPr>
              <a:t>130</a:t>
            </a:r>
            <a:r>
              <a:rPr lang="en-US" sz="2000" b="1" dirty="0">
                <a:solidFill>
                  <a:schemeClr val="bg1"/>
                </a:solidFill>
              </a:rPr>
              <a:t> cities</a:t>
            </a:r>
          </a:p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endParaRPr lang="en-US" sz="2000" b="1" dirty="0">
              <a:solidFill>
                <a:schemeClr val="bg1"/>
              </a:solidFill>
            </a:endParaRPr>
          </a:p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en-US" sz="2000" b="1" dirty="0">
                <a:solidFill>
                  <a:srgbClr val="99D2EF"/>
                </a:solidFill>
              </a:rPr>
              <a:t>Ranked 1</a:t>
            </a:r>
            <a:r>
              <a:rPr lang="en-US" sz="2000" b="1" baseline="30000" dirty="0">
                <a:solidFill>
                  <a:srgbClr val="99D2EF"/>
                </a:solidFill>
              </a:rPr>
              <a:t>st</a:t>
            </a:r>
            <a:r>
              <a:rPr lang="en-US" sz="2000" b="1" dirty="0">
                <a:solidFill>
                  <a:srgbClr val="99D2EF"/>
                </a:solidFill>
              </a:rPr>
              <a:t> </a:t>
            </a:r>
            <a:r>
              <a:rPr lang="en-US" sz="2000" b="1" dirty="0">
                <a:solidFill>
                  <a:schemeClr val="bg1"/>
                </a:solidFill>
              </a:rPr>
              <a:t>among consulting firms</a:t>
            </a:r>
          </a:p>
          <a:p>
            <a:pPr>
              <a:lnSpc>
                <a:spcPct val="200000"/>
              </a:lnSpc>
            </a:pPr>
            <a:r>
              <a:rPr lang="en-US" sz="2000" b="1" dirty="0">
                <a:solidFill>
                  <a:schemeClr val="bg1"/>
                </a:solidFill>
              </a:rPr>
              <a:t>     in 2019 by Forbes </a:t>
            </a:r>
            <a:br>
              <a:rPr lang="en-US" sz="2000" b="1" dirty="0">
                <a:solidFill>
                  <a:schemeClr val="bg1"/>
                </a:solidFill>
              </a:rPr>
            </a:br>
            <a:endParaRPr 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438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40D9C28A-475F-48AF-A182-7722652DA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458" y="0"/>
            <a:ext cx="10850563" cy="1028699"/>
          </a:xfrm>
        </p:spPr>
        <p:txBody>
          <a:bodyPr/>
          <a:lstStyle/>
          <a:p>
            <a:r>
              <a:rPr lang="en-US" altLang="zh-CN" dirty="0"/>
              <a:t>Meet the Team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="" xmlns:a16="http://schemas.microsoft.com/office/drawing/2014/main" id="{6A0A2FF3-ED5C-4166-8C66-B412103D64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4</a:t>
            </a:fld>
            <a:endParaRPr lang="zh-CN" altLang="en-US"/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1048641C-A745-744D-88C1-5D9EFAECC33D}"/>
              </a:ext>
            </a:extLst>
          </p:cNvPr>
          <p:cNvSpPr txBox="1"/>
          <p:nvPr/>
        </p:nvSpPr>
        <p:spPr>
          <a:xfrm>
            <a:off x="4075289" y="100471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07F461A7-ECE4-444E-94DC-858ACF260F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5781" y="1559768"/>
            <a:ext cx="4847174" cy="444230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B96FCC10-C151-F840-8FF0-2EFB158F2F71}"/>
              </a:ext>
            </a:extLst>
          </p:cNvPr>
          <p:cNvSpPr txBox="1"/>
          <p:nvPr/>
        </p:nvSpPr>
        <p:spPr>
          <a:xfrm>
            <a:off x="6096000" y="3519311"/>
            <a:ext cx="18521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err="1"/>
              <a:t>yakund@andrew.cmu.edu</a:t>
            </a:r>
            <a:endParaRPr lang="en-US" sz="1050" dirty="0"/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D2C449B1-1EA3-2E44-AF69-BD18695023E4}"/>
              </a:ext>
            </a:extLst>
          </p:cNvPr>
          <p:cNvSpPr txBox="1"/>
          <p:nvPr/>
        </p:nvSpPr>
        <p:spPr>
          <a:xfrm>
            <a:off x="7948172" y="3511829"/>
            <a:ext cx="18521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err="1"/>
              <a:t>kaim@andrew.cmu.edu</a:t>
            </a:r>
            <a:endParaRPr lang="en-US" sz="1100" dirty="0"/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956FA34A-51AE-324D-91EE-ABBE0C970933}"/>
              </a:ext>
            </a:extLst>
          </p:cNvPr>
          <p:cNvSpPr txBox="1"/>
          <p:nvPr/>
        </p:nvSpPr>
        <p:spPr>
          <a:xfrm>
            <a:off x="9668315" y="3511829"/>
            <a:ext cx="18521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err="1"/>
              <a:t>xiaoqiz@andrew.cmu.edu</a:t>
            </a:r>
            <a:endParaRPr lang="en-US" sz="1100" dirty="0"/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12B60FDF-9018-5241-905A-04C9DBC2729E}"/>
              </a:ext>
            </a:extLst>
          </p:cNvPr>
          <p:cNvSpPr txBox="1"/>
          <p:nvPr/>
        </p:nvSpPr>
        <p:spPr>
          <a:xfrm>
            <a:off x="6921081" y="5836345"/>
            <a:ext cx="20541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err="1"/>
              <a:t>xueweiy@Andrew.cmu.edu</a:t>
            </a:r>
            <a:endParaRPr lang="en-US" sz="1100" dirty="0"/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A68D3B30-F74B-F848-BFC5-350CEB17F88C}"/>
              </a:ext>
            </a:extLst>
          </p:cNvPr>
          <p:cNvSpPr txBox="1"/>
          <p:nvPr/>
        </p:nvSpPr>
        <p:spPr>
          <a:xfrm>
            <a:off x="9148872" y="5847623"/>
            <a:ext cx="204408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err="1"/>
              <a:t>Yuxianz@Andrew.cmu.edu</a:t>
            </a:r>
            <a:endParaRPr lang="en-US" sz="1100" dirty="0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7E5B6A3D-FC07-3D40-A99D-EB9D4C5E01A9}"/>
              </a:ext>
            </a:extLst>
          </p:cNvPr>
          <p:cNvSpPr txBox="1"/>
          <p:nvPr/>
        </p:nvSpPr>
        <p:spPr>
          <a:xfrm>
            <a:off x="2096890" y="2765258"/>
            <a:ext cx="227896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Q &amp; A</a:t>
            </a:r>
          </a:p>
        </p:txBody>
      </p:sp>
      <p:pic>
        <p:nvPicPr>
          <p:cNvPr id="15" name="Picture 78">
            <a:extLst>
              <a:ext uri="{FF2B5EF4-FFF2-40B4-BE49-F238E27FC236}">
                <a16:creationId xmlns="" xmlns:a16="http://schemas.microsoft.com/office/drawing/2014/main" id="{4E51AFBF-DA65-3C41-9F0F-5A9B291068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121" y="6141860"/>
            <a:ext cx="1215787" cy="609968"/>
          </a:xfrm>
          <a:prstGeom prst="rect">
            <a:avLst/>
          </a:prstGeom>
        </p:spPr>
      </p:pic>
      <p:pic>
        <p:nvPicPr>
          <p:cNvPr id="17" name="Picture 4">
            <a:extLst>
              <a:ext uri="{FF2B5EF4-FFF2-40B4-BE49-F238E27FC236}">
                <a16:creationId xmlns="" xmlns:a16="http://schemas.microsoft.com/office/drawing/2014/main" id="{00A2F2BC-BF3B-ED4C-8EF6-716C85CCFB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738" y="1745116"/>
            <a:ext cx="48768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951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20">
            <a:extLst>
              <a:ext uri="{FF2B5EF4-FFF2-40B4-BE49-F238E27FC236}">
                <a16:creationId xmlns="" xmlns:a16="http://schemas.microsoft.com/office/drawing/2014/main" id="{816928D0-72AC-4C4B-B075-C9A357EA00A5}"/>
              </a:ext>
            </a:extLst>
          </p:cNvPr>
          <p:cNvSpPr txBox="1"/>
          <p:nvPr/>
        </p:nvSpPr>
        <p:spPr>
          <a:xfrm>
            <a:off x="5198514" y="2561401"/>
            <a:ext cx="1281642" cy="1375410"/>
          </a:xfrm>
          <a:prstGeom prst="rect">
            <a:avLst/>
          </a:prstGeom>
          <a:noFill/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>
                <a:solidFill>
                  <a:srgbClr val="0B69DF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01</a:t>
            </a:r>
            <a:endParaRPr lang="zh-CN" altLang="en-US" spc="100">
              <a:solidFill>
                <a:srgbClr val="0B69DF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  <p:sp>
        <p:nvSpPr>
          <p:cNvPr id="7" name="iṩliḑè">
            <a:extLst>
              <a:ext uri="{FF2B5EF4-FFF2-40B4-BE49-F238E27FC236}">
                <a16:creationId xmlns="" xmlns:a16="http://schemas.microsoft.com/office/drawing/2014/main" id="{D1FD8BC6-5F3B-E341-A9D4-45ED7D1FBE86}"/>
              </a:ext>
            </a:extLst>
          </p:cNvPr>
          <p:cNvSpPr txBox="1"/>
          <p:nvPr/>
        </p:nvSpPr>
        <p:spPr>
          <a:xfrm>
            <a:off x="6716889" y="2936591"/>
            <a:ext cx="3657602" cy="625030"/>
          </a:xfrm>
          <a:prstGeom prst="rect">
            <a:avLst/>
          </a:prstGeom>
          <a:noFill/>
        </p:spPr>
        <p:txBody>
          <a:bodyPr wrap="none" lIns="90000" tIns="46800" rIns="90000" bIns="46800" anchor="b" anchorCtr="0">
            <a:normAutofit/>
          </a:bodyPr>
          <a:lstStyle/>
          <a:p>
            <a:pPr algn="r"/>
            <a:r>
              <a:rPr lang="en-US" altLang="zh-CN" sz="2800" b="1" dirty="0"/>
              <a:t>Client Specifications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4BD164DC-F576-F649-86C9-1EF36D09D4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7992" y="5971822"/>
            <a:ext cx="1534983" cy="770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597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40D9C28A-475F-48AF-A182-7722652DA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458" y="0"/>
            <a:ext cx="10850563" cy="1028699"/>
          </a:xfrm>
        </p:spPr>
        <p:txBody>
          <a:bodyPr/>
          <a:lstStyle/>
          <a:p>
            <a:r>
              <a:rPr lang="en-US" altLang="zh-CN" dirty="0"/>
              <a:t>Client Specifications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="" xmlns:a16="http://schemas.microsoft.com/office/drawing/2014/main" id="{6A0A2FF3-ED5C-4166-8C66-B412103D64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6</a:t>
            </a:fld>
            <a:endParaRPr lang="zh-CN" altLang="en-US"/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1048641C-A745-744D-88C1-5D9EFAECC33D}"/>
              </a:ext>
            </a:extLst>
          </p:cNvPr>
          <p:cNvSpPr txBox="1"/>
          <p:nvPr/>
        </p:nvSpPr>
        <p:spPr>
          <a:xfrm>
            <a:off x="4075289" y="100471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101" name="Group 100">
            <a:extLst>
              <a:ext uri="{FF2B5EF4-FFF2-40B4-BE49-F238E27FC236}">
                <a16:creationId xmlns="" xmlns:a16="http://schemas.microsoft.com/office/drawing/2014/main" id="{8C9A94F2-E448-F647-A727-7E39857371DB}"/>
              </a:ext>
            </a:extLst>
          </p:cNvPr>
          <p:cNvGrpSpPr/>
          <p:nvPr/>
        </p:nvGrpSpPr>
        <p:grpSpPr>
          <a:xfrm>
            <a:off x="1673774" y="6083987"/>
            <a:ext cx="8970145" cy="419857"/>
            <a:chOff x="1285691" y="6093830"/>
            <a:chExt cx="8970145" cy="419857"/>
          </a:xfrm>
        </p:grpSpPr>
        <p:grpSp>
          <p:nvGrpSpPr>
            <p:cNvPr id="102" name="Group 101">
              <a:extLst>
                <a:ext uri="{FF2B5EF4-FFF2-40B4-BE49-F238E27FC236}">
                  <a16:creationId xmlns="" xmlns:a16="http://schemas.microsoft.com/office/drawing/2014/main" id="{6C6FC81F-4769-254A-8FCF-7F817F5B60AD}"/>
                </a:ext>
              </a:extLst>
            </p:cNvPr>
            <p:cNvGrpSpPr/>
            <p:nvPr/>
          </p:nvGrpSpPr>
          <p:grpSpPr>
            <a:xfrm>
              <a:off x="1663007" y="6093830"/>
              <a:ext cx="8592829" cy="419857"/>
              <a:chOff x="1663007" y="6093830"/>
              <a:chExt cx="8592829" cy="419857"/>
            </a:xfrm>
          </p:grpSpPr>
          <p:sp>
            <p:nvSpPr>
              <p:cNvPr id="104" name="Chevron 103">
                <a:extLst>
                  <a:ext uri="{FF2B5EF4-FFF2-40B4-BE49-F238E27FC236}">
                    <a16:creationId xmlns="" xmlns:a16="http://schemas.microsoft.com/office/drawing/2014/main" id="{3FBD03E7-4782-F444-A13A-8AD9BCF9F446}"/>
                  </a:ext>
                </a:extLst>
              </p:cNvPr>
              <p:cNvSpPr/>
              <p:nvPr/>
            </p:nvSpPr>
            <p:spPr>
              <a:xfrm>
                <a:off x="3360544" y="6141156"/>
                <a:ext cx="1802681" cy="372531"/>
              </a:xfrm>
              <a:prstGeom prst="chevron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5" name="Chevron 104">
                <a:extLst>
                  <a:ext uri="{FF2B5EF4-FFF2-40B4-BE49-F238E27FC236}">
                    <a16:creationId xmlns="" xmlns:a16="http://schemas.microsoft.com/office/drawing/2014/main" id="{98540FF3-AB7D-8743-AC42-7356EF735AE9}"/>
                  </a:ext>
                </a:extLst>
              </p:cNvPr>
              <p:cNvSpPr/>
              <p:nvPr/>
            </p:nvSpPr>
            <p:spPr>
              <a:xfrm>
                <a:off x="5058081" y="6141155"/>
                <a:ext cx="1802681" cy="372531"/>
              </a:xfrm>
              <a:prstGeom prst="chevron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6" name="Chevron 105">
                <a:extLst>
                  <a:ext uri="{FF2B5EF4-FFF2-40B4-BE49-F238E27FC236}">
                    <a16:creationId xmlns="" xmlns:a16="http://schemas.microsoft.com/office/drawing/2014/main" id="{DF6CA570-AC52-8242-B051-7335E3669ADF}"/>
                  </a:ext>
                </a:extLst>
              </p:cNvPr>
              <p:cNvSpPr/>
              <p:nvPr/>
            </p:nvSpPr>
            <p:spPr>
              <a:xfrm>
                <a:off x="6755618" y="6141155"/>
                <a:ext cx="1802681" cy="372531"/>
              </a:xfrm>
              <a:prstGeom prst="chevron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7" name="Chevron 106">
                <a:extLst>
                  <a:ext uri="{FF2B5EF4-FFF2-40B4-BE49-F238E27FC236}">
                    <a16:creationId xmlns="" xmlns:a16="http://schemas.microsoft.com/office/drawing/2014/main" id="{C8F0D126-AC47-7040-B9AE-A1D6C1C45869}"/>
                  </a:ext>
                </a:extLst>
              </p:cNvPr>
              <p:cNvSpPr/>
              <p:nvPr/>
            </p:nvSpPr>
            <p:spPr>
              <a:xfrm>
                <a:off x="8453155" y="6141154"/>
                <a:ext cx="1802681" cy="372531"/>
              </a:xfrm>
              <a:prstGeom prst="chevron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8" name="Pentagon 107">
                <a:extLst>
                  <a:ext uri="{FF2B5EF4-FFF2-40B4-BE49-F238E27FC236}">
                    <a16:creationId xmlns="" xmlns:a16="http://schemas.microsoft.com/office/drawing/2014/main" id="{E78D2655-6A7A-BD47-A196-5722D955D879}"/>
                  </a:ext>
                </a:extLst>
              </p:cNvPr>
              <p:cNvSpPr/>
              <p:nvPr/>
            </p:nvSpPr>
            <p:spPr>
              <a:xfrm>
                <a:off x="1663007" y="6140490"/>
                <a:ext cx="1792587" cy="350619"/>
              </a:xfrm>
              <a:prstGeom prst="homePlate">
                <a:avLst/>
              </a:prstGeom>
              <a:solidFill>
                <a:srgbClr val="0B69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9" name="iṩliḑè">
                <a:extLst>
                  <a:ext uri="{FF2B5EF4-FFF2-40B4-BE49-F238E27FC236}">
                    <a16:creationId xmlns="" xmlns:a16="http://schemas.microsoft.com/office/drawing/2014/main" id="{B5237BAD-10F2-E24E-9D7A-0958A0F2C53A}"/>
                  </a:ext>
                </a:extLst>
              </p:cNvPr>
              <p:cNvSpPr txBox="1"/>
              <p:nvPr/>
            </p:nvSpPr>
            <p:spPr>
              <a:xfrm>
                <a:off x="2662431" y="6094668"/>
                <a:ext cx="2037821" cy="365338"/>
              </a:xfrm>
              <a:prstGeom prst="rect">
                <a:avLst/>
              </a:prstGeom>
              <a:noFill/>
            </p:spPr>
            <p:txBody>
              <a:bodyPr wrap="none" lIns="90000" tIns="46800" rIns="90000" bIns="46800" anchor="b" anchorCtr="0">
                <a:normAutofit/>
              </a:bodyPr>
              <a:lstStyle/>
              <a:p>
                <a:pPr algn="r"/>
                <a:r>
                  <a:rPr lang="en-US" altLang="zh-CN" sz="1200" b="1" dirty="0">
                    <a:solidFill>
                      <a:schemeClr val="bg1"/>
                    </a:solidFill>
                  </a:rPr>
                  <a:t>2 Solution</a:t>
                </a:r>
              </a:p>
            </p:txBody>
          </p:sp>
          <p:sp>
            <p:nvSpPr>
              <p:cNvPr id="110" name="iṩliḑè">
                <a:extLst>
                  <a:ext uri="{FF2B5EF4-FFF2-40B4-BE49-F238E27FC236}">
                    <a16:creationId xmlns="" xmlns:a16="http://schemas.microsoft.com/office/drawing/2014/main" id="{AD828166-BC6B-484A-90F5-98C94F0175B9}"/>
                  </a:ext>
                </a:extLst>
              </p:cNvPr>
              <p:cNvSpPr txBox="1"/>
              <p:nvPr/>
            </p:nvSpPr>
            <p:spPr>
              <a:xfrm>
                <a:off x="4714072" y="6093830"/>
                <a:ext cx="2037821" cy="365338"/>
              </a:xfrm>
              <a:prstGeom prst="rect">
                <a:avLst/>
              </a:prstGeom>
              <a:noFill/>
            </p:spPr>
            <p:txBody>
              <a:bodyPr wrap="none" lIns="90000" tIns="46800" rIns="90000" bIns="46800" anchor="b" anchorCtr="0">
                <a:normAutofit/>
              </a:bodyPr>
              <a:lstStyle/>
              <a:p>
                <a:pPr algn="r"/>
                <a:r>
                  <a:rPr lang="en-US" altLang="zh-CN" sz="1100" b="1" dirty="0">
                    <a:solidFill>
                      <a:schemeClr val="bg1"/>
                    </a:solidFill>
                  </a:rPr>
                  <a:t>3 Underlying Model</a:t>
                </a:r>
              </a:p>
            </p:txBody>
          </p:sp>
          <p:sp>
            <p:nvSpPr>
              <p:cNvPr id="111" name="iṩliḑè">
                <a:extLst>
                  <a:ext uri="{FF2B5EF4-FFF2-40B4-BE49-F238E27FC236}">
                    <a16:creationId xmlns="" xmlns:a16="http://schemas.microsoft.com/office/drawing/2014/main" id="{0DB20699-01F3-3E4F-A90E-8999D18FB9B2}"/>
                  </a:ext>
                </a:extLst>
              </p:cNvPr>
              <p:cNvSpPr txBox="1"/>
              <p:nvPr/>
            </p:nvSpPr>
            <p:spPr>
              <a:xfrm>
                <a:off x="6302739" y="6102234"/>
                <a:ext cx="2241603" cy="365338"/>
              </a:xfrm>
              <a:prstGeom prst="rect">
                <a:avLst/>
              </a:prstGeom>
              <a:noFill/>
            </p:spPr>
            <p:txBody>
              <a:bodyPr wrap="none" lIns="90000" tIns="46800" rIns="90000" bIns="46800" anchor="b" anchorCtr="0">
                <a:normAutofit/>
              </a:bodyPr>
              <a:lstStyle/>
              <a:p>
                <a:pPr algn="r"/>
                <a:r>
                  <a:rPr lang="en-US" altLang="zh-CN" sz="1200" b="1" dirty="0">
                    <a:solidFill>
                      <a:schemeClr val="bg1"/>
                    </a:solidFill>
                  </a:rPr>
                  <a:t>4 </a:t>
                </a:r>
                <a:r>
                  <a:rPr lang="en-US" altLang="zh-CN" sz="1100" b="1" dirty="0">
                    <a:solidFill>
                      <a:schemeClr val="bg1"/>
                    </a:solidFill>
                  </a:rPr>
                  <a:t>Sensitivity Analysis</a:t>
                </a:r>
                <a:endParaRPr lang="en-US" altLang="zh-CN" sz="12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12" name="iṩliḑè">
                <a:extLst>
                  <a:ext uri="{FF2B5EF4-FFF2-40B4-BE49-F238E27FC236}">
                    <a16:creationId xmlns="" xmlns:a16="http://schemas.microsoft.com/office/drawing/2014/main" id="{D18BE308-9EBA-3440-9C3F-96001C3B76AD}"/>
                  </a:ext>
                </a:extLst>
              </p:cNvPr>
              <p:cNvSpPr txBox="1"/>
              <p:nvPr/>
            </p:nvSpPr>
            <p:spPr>
              <a:xfrm>
                <a:off x="7727580" y="6110638"/>
                <a:ext cx="2241603" cy="365338"/>
              </a:xfrm>
              <a:prstGeom prst="rect">
                <a:avLst/>
              </a:prstGeom>
              <a:noFill/>
            </p:spPr>
            <p:txBody>
              <a:bodyPr wrap="none" lIns="90000" tIns="46800" rIns="90000" bIns="46800" anchor="b" anchorCtr="0">
                <a:normAutofit/>
              </a:bodyPr>
              <a:lstStyle/>
              <a:p>
                <a:pPr algn="r"/>
                <a:r>
                  <a:rPr lang="en-US" altLang="zh-CN" sz="1200" b="1" dirty="0">
                    <a:solidFill>
                      <a:schemeClr val="bg1"/>
                    </a:solidFill>
                  </a:rPr>
                  <a:t>5 Legal Issues</a:t>
                </a:r>
              </a:p>
            </p:txBody>
          </p:sp>
        </p:grpSp>
        <p:sp>
          <p:nvSpPr>
            <p:cNvPr id="103" name="iṩliḑè">
              <a:extLst>
                <a:ext uri="{FF2B5EF4-FFF2-40B4-BE49-F238E27FC236}">
                  <a16:creationId xmlns="" xmlns:a16="http://schemas.microsoft.com/office/drawing/2014/main" id="{B8CC82D8-8C05-4D47-AB70-78A4126E1C29}"/>
                </a:ext>
              </a:extLst>
            </p:cNvPr>
            <p:cNvSpPr txBox="1"/>
            <p:nvPr/>
          </p:nvSpPr>
          <p:spPr>
            <a:xfrm>
              <a:off x="1285691" y="6093944"/>
              <a:ext cx="2037821" cy="365338"/>
            </a:xfrm>
            <a:prstGeom prst="rect">
              <a:avLst/>
            </a:prstGeom>
            <a:noFill/>
          </p:spPr>
          <p:txBody>
            <a:bodyPr wrap="none" lIns="90000" tIns="46800" rIns="90000" bIns="46800" anchor="b" anchorCtr="0">
              <a:normAutofit/>
            </a:bodyPr>
            <a:lstStyle/>
            <a:p>
              <a:pPr algn="r"/>
              <a:r>
                <a:rPr lang="en-US" altLang="zh-CN" sz="1200" b="1" dirty="0">
                  <a:solidFill>
                    <a:schemeClr val="bg1"/>
                  </a:solidFill>
                </a:rPr>
                <a:t>1 </a:t>
              </a:r>
              <a:r>
                <a:rPr lang="en-US" altLang="zh-CN" sz="1100" b="1" dirty="0">
                  <a:solidFill>
                    <a:schemeClr val="bg1"/>
                  </a:solidFill>
                </a:rPr>
                <a:t>Client Specifications</a:t>
              </a:r>
              <a:endParaRPr lang="en-US" altLang="zh-CN" sz="1200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113" name="Picture 112">
            <a:extLst>
              <a:ext uri="{FF2B5EF4-FFF2-40B4-BE49-F238E27FC236}">
                <a16:creationId xmlns="" xmlns:a16="http://schemas.microsoft.com/office/drawing/2014/main" id="{0819CA18-C8F4-ED48-B83E-1721861213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343" y="5785385"/>
            <a:ext cx="1534983" cy="770111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="" xmlns:a16="http://schemas.microsoft.com/office/drawing/2014/main" id="{CD241378-5177-A648-8F2D-D6B2A5A964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9028" y="2681551"/>
            <a:ext cx="1117600" cy="1168400"/>
          </a:xfrm>
          <a:prstGeom prst="rect">
            <a:avLst/>
          </a:prstGeom>
        </p:spPr>
      </p:pic>
      <p:sp>
        <p:nvSpPr>
          <p:cNvPr id="49" name="iṩliḑè">
            <a:extLst>
              <a:ext uri="{FF2B5EF4-FFF2-40B4-BE49-F238E27FC236}">
                <a16:creationId xmlns="" xmlns:a16="http://schemas.microsoft.com/office/drawing/2014/main" id="{2B43EEBC-F0BA-C343-9334-7BB22F1AF6DB}"/>
              </a:ext>
            </a:extLst>
          </p:cNvPr>
          <p:cNvSpPr txBox="1"/>
          <p:nvPr/>
        </p:nvSpPr>
        <p:spPr>
          <a:xfrm>
            <a:off x="8729028" y="3858340"/>
            <a:ext cx="2037821" cy="365338"/>
          </a:xfrm>
          <a:prstGeom prst="rect">
            <a:avLst/>
          </a:prstGeom>
          <a:noFill/>
        </p:spPr>
        <p:txBody>
          <a:bodyPr wrap="none" lIns="90000" tIns="46800" rIns="90000" bIns="46800" anchor="b" anchorCtr="0">
            <a:normAutofit/>
          </a:bodyPr>
          <a:lstStyle/>
          <a:p>
            <a:r>
              <a:rPr lang="en-US" altLang="zh-CN" sz="1600" b="1" dirty="0" err="1"/>
              <a:t>Bobba</a:t>
            </a:r>
            <a:r>
              <a:rPr lang="en-US" altLang="zh-CN" sz="1600" b="1" dirty="0"/>
              <a:t> Fett</a:t>
            </a:r>
          </a:p>
        </p:txBody>
      </p:sp>
      <p:sp>
        <p:nvSpPr>
          <p:cNvPr id="50" name="iṩliḑè">
            <a:extLst>
              <a:ext uri="{FF2B5EF4-FFF2-40B4-BE49-F238E27FC236}">
                <a16:creationId xmlns="" xmlns:a16="http://schemas.microsoft.com/office/drawing/2014/main" id="{9C9A3F83-2F6C-264A-A43D-98B80FBD9677}"/>
              </a:ext>
            </a:extLst>
          </p:cNvPr>
          <p:cNvSpPr txBox="1"/>
          <p:nvPr/>
        </p:nvSpPr>
        <p:spPr>
          <a:xfrm>
            <a:off x="8676135" y="2342338"/>
            <a:ext cx="1235014" cy="287652"/>
          </a:xfrm>
          <a:prstGeom prst="roundRect">
            <a:avLst/>
          </a:prstGeom>
          <a:solidFill>
            <a:srgbClr val="0B69DF"/>
          </a:solidFill>
          <a:ln>
            <a:noFill/>
          </a:ln>
        </p:spPr>
        <p:txBody>
          <a:bodyPr wrap="none" lIns="90000" tIns="46800" rIns="90000" bIns="46800" anchor="b" anchorCtr="0">
            <a:normAutofit fontScale="92500" lnSpcReduction="20000"/>
          </a:bodyPr>
          <a:lstStyle/>
          <a:p>
            <a:r>
              <a:rPr lang="en-US" altLang="zh-CN" sz="1400" b="1" dirty="0">
                <a:solidFill>
                  <a:schemeClr val="bg1"/>
                </a:solidFill>
              </a:rPr>
              <a:t>Counterparty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="" xmlns:a16="http://schemas.microsoft.com/office/drawing/2014/main" id="{71052C6A-573F-9F49-8792-559C8827AAFA}"/>
              </a:ext>
            </a:extLst>
          </p:cNvPr>
          <p:cNvGrpSpPr/>
          <p:nvPr/>
        </p:nvGrpSpPr>
        <p:grpSpPr>
          <a:xfrm>
            <a:off x="4075582" y="3189161"/>
            <a:ext cx="3888503" cy="165631"/>
            <a:chOff x="4407440" y="2532768"/>
            <a:chExt cx="2858129" cy="60209"/>
          </a:xfrm>
        </p:grpSpPr>
        <p:sp>
          <p:nvSpPr>
            <p:cNvPr id="52" name="Rectangle 51">
              <a:extLst>
                <a:ext uri="{FF2B5EF4-FFF2-40B4-BE49-F238E27FC236}">
                  <a16:creationId xmlns="" xmlns:a16="http://schemas.microsoft.com/office/drawing/2014/main" id="{2438F589-66AA-7C4C-BCB9-AF2AED5D1349}"/>
                </a:ext>
              </a:extLst>
            </p:cNvPr>
            <p:cNvSpPr/>
            <p:nvPr/>
          </p:nvSpPr>
          <p:spPr>
            <a:xfrm>
              <a:off x="4407440" y="2576358"/>
              <a:ext cx="2763675" cy="16619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ight Triangle 52">
              <a:extLst>
                <a:ext uri="{FF2B5EF4-FFF2-40B4-BE49-F238E27FC236}">
                  <a16:creationId xmlns="" xmlns:a16="http://schemas.microsoft.com/office/drawing/2014/main" id="{4F9B8FA8-EA3B-954E-84AE-97F4EBB3D06D}"/>
                </a:ext>
              </a:extLst>
            </p:cNvPr>
            <p:cNvSpPr/>
            <p:nvPr/>
          </p:nvSpPr>
          <p:spPr>
            <a:xfrm>
              <a:off x="7078936" y="2532768"/>
              <a:ext cx="186633" cy="60209"/>
            </a:xfrm>
            <a:prstGeom prst="rtTriangl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="" xmlns:a16="http://schemas.microsoft.com/office/drawing/2014/main" id="{7771F5CA-D432-9246-AFDC-484EBC38E838}"/>
              </a:ext>
            </a:extLst>
          </p:cNvPr>
          <p:cNvGrpSpPr/>
          <p:nvPr/>
        </p:nvGrpSpPr>
        <p:grpSpPr>
          <a:xfrm flipH="1" flipV="1">
            <a:off x="4052567" y="3416730"/>
            <a:ext cx="3888503" cy="165310"/>
            <a:chOff x="4407440" y="2532885"/>
            <a:chExt cx="2858129" cy="60092"/>
          </a:xfrm>
        </p:grpSpPr>
        <p:sp>
          <p:nvSpPr>
            <p:cNvPr id="55" name="Rectangle 54">
              <a:extLst>
                <a:ext uri="{FF2B5EF4-FFF2-40B4-BE49-F238E27FC236}">
                  <a16:creationId xmlns="" xmlns:a16="http://schemas.microsoft.com/office/drawing/2014/main" id="{E1696D9D-1C92-2F4A-8B6B-7024A05A9065}"/>
                </a:ext>
              </a:extLst>
            </p:cNvPr>
            <p:cNvSpPr/>
            <p:nvPr/>
          </p:nvSpPr>
          <p:spPr>
            <a:xfrm>
              <a:off x="4407440" y="2576358"/>
              <a:ext cx="2763675" cy="16619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ight Triangle 55">
              <a:extLst>
                <a:ext uri="{FF2B5EF4-FFF2-40B4-BE49-F238E27FC236}">
                  <a16:creationId xmlns="" xmlns:a16="http://schemas.microsoft.com/office/drawing/2014/main" id="{12DF2042-7BC4-D04E-BEF1-67DA7ABB7C62}"/>
                </a:ext>
              </a:extLst>
            </p:cNvPr>
            <p:cNvSpPr/>
            <p:nvPr/>
          </p:nvSpPr>
          <p:spPr>
            <a:xfrm>
              <a:off x="7066124" y="2532885"/>
              <a:ext cx="199445" cy="57915"/>
            </a:xfrm>
            <a:prstGeom prst="rtTriangl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1" name="iṩliḑè">
            <a:extLst>
              <a:ext uri="{FF2B5EF4-FFF2-40B4-BE49-F238E27FC236}">
                <a16:creationId xmlns="" xmlns:a16="http://schemas.microsoft.com/office/drawing/2014/main" id="{679B2F9C-00B0-5E4D-9B4A-566BF935303B}"/>
              </a:ext>
            </a:extLst>
          </p:cNvPr>
          <p:cNvSpPr txBox="1"/>
          <p:nvPr/>
        </p:nvSpPr>
        <p:spPr>
          <a:xfrm>
            <a:off x="4154262" y="3185789"/>
            <a:ext cx="3657602" cy="625030"/>
          </a:xfrm>
          <a:prstGeom prst="rect">
            <a:avLst/>
          </a:prstGeom>
          <a:noFill/>
        </p:spPr>
        <p:txBody>
          <a:bodyPr wrap="none" lIns="90000" tIns="46800" rIns="90000" bIns="46800" anchor="b" anchorCtr="0">
            <a:normAutofit/>
          </a:bodyPr>
          <a:lstStyle/>
          <a:p>
            <a:pPr algn="ctr"/>
            <a:r>
              <a:rPr lang="en-US" altLang="zh-CN" sz="1400" dirty="0"/>
              <a:t>$24m at Dec. 2015</a:t>
            </a:r>
          </a:p>
        </p:txBody>
      </p:sp>
      <p:sp>
        <p:nvSpPr>
          <p:cNvPr id="62" name="iṩliḑè">
            <a:extLst>
              <a:ext uri="{FF2B5EF4-FFF2-40B4-BE49-F238E27FC236}">
                <a16:creationId xmlns="" xmlns:a16="http://schemas.microsoft.com/office/drawing/2014/main" id="{D8E7E416-BB96-5246-A1C8-42653A0A5BE0}"/>
              </a:ext>
            </a:extLst>
          </p:cNvPr>
          <p:cNvSpPr txBox="1"/>
          <p:nvPr/>
        </p:nvSpPr>
        <p:spPr>
          <a:xfrm>
            <a:off x="4126780" y="2588298"/>
            <a:ext cx="3657602" cy="625030"/>
          </a:xfrm>
          <a:prstGeom prst="rect">
            <a:avLst/>
          </a:prstGeom>
          <a:noFill/>
        </p:spPr>
        <p:txBody>
          <a:bodyPr wrap="none" lIns="90000" tIns="46800" rIns="90000" bIns="46800" anchor="b" anchorCtr="0">
            <a:normAutofit fontScale="77500" lnSpcReduction="20000"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600" dirty="0"/>
              <a:t>90% </a:t>
            </a:r>
            <a:r>
              <a:rPr lang="en-US" sz="1600" dirty="0"/>
              <a:t>net operating earnings from the </a:t>
            </a:r>
            <a:r>
              <a:rPr lang="en-US" sz="1600" dirty="0">
                <a:solidFill>
                  <a:srgbClr val="258A8F"/>
                </a:solidFill>
              </a:rPr>
              <a:t>Muddy </a:t>
            </a:r>
          </a:p>
          <a:p>
            <a:pPr algn="ctr">
              <a:lnSpc>
                <a:spcPct val="150000"/>
              </a:lnSpc>
            </a:pPr>
            <a:r>
              <a:rPr lang="en-US" sz="1600" dirty="0">
                <a:solidFill>
                  <a:srgbClr val="258A8F"/>
                </a:solidFill>
              </a:rPr>
              <a:t>River Power Plant</a:t>
            </a:r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sz="1600" dirty="0"/>
              <a:t>from 2016-2018</a:t>
            </a:r>
            <a:endParaRPr lang="en-US" altLang="zh-CN" sz="1600" dirty="0"/>
          </a:p>
        </p:txBody>
      </p:sp>
      <p:sp>
        <p:nvSpPr>
          <p:cNvPr id="63" name="Rectangle 62">
            <a:extLst>
              <a:ext uri="{FF2B5EF4-FFF2-40B4-BE49-F238E27FC236}">
                <a16:creationId xmlns="" xmlns:a16="http://schemas.microsoft.com/office/drawing/2014/main" id="{2598C6B8-5BCF-5749-906A-BEB460AE1412}"/>
              </a:ext>
            </a:extLst>
          </p:cNvPr>
          <p:cNvSpPr/>
          <p:nvPr/>
        </p:nvSpPr>
        <p:spPr>
          <a:xfrm>
            <a:off x="2626824" y="4049905"/>
            <a:ext cx="7280779" cy="15240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>
                <a:solidFill>
                  <a:srgbClr val="0B69DF"/>
                </a:solidFill>
              </a:rPr>
              <a:t>Ultimate Goal</a:t>
            </a:r>
            <a:r>
              <a:rPr lang="en-US" sz="1600" dirty="0">
                <a:solidFill>
                  <a:srgbClr val="0B69DF"/>
                </a:solidFill>
                <a:latin typeface="Arial" panose="020B0604020202020204" pitchFamily="34" charset="0"/>
              </a:rPr>
              <a:t>  </a:t>
            </a: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</a:rPr>
              <a:t>Evaluate whether $24M is enough for the real option</a:t>
            </a:r>
            <a:endParaRPr lang="en-US" sz="1600" dirty="0"/>
          </a:p>
          <a:p>
            <a:pPr>
              <a:lnSpc>
                <a:spcPct val="150000"/>
              </a:lnSpc>
            </a:pPr>
            <a:r>
              <a:rPr lang="en-US" sz="1600" dirty="0"/>
              <a:t/>
            </a:r>
            <a:br>
              <a:rPr lang="en-US" sz="1600" dirty="0"/>
            </a:br>
            <a:endParaRPr lang="en-US" sz="1600" dirty="0"/>
          </a:p>
        </p:txBody>
      </p:sp>
      <p:pic>
        <p:nvPicPr>
          <p:cNvPr id="64" name="Picture 63">
            <a:extLst>
              <a:ext uri="{FF2B5EF4-FFF2-40B4-BE49-F238E27FC236}">
                <a16:creationId xmlns="" xmlns:a16="http://schemas.microsoft.com/office/drawing/2014/main" id="{EC7102DB-4888-FA41-9B85-E7BBD67F970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13"/>
          <a:stretch/>
        </p:blipFill>
        <p:spPr>
          <a:xfrm>
            <a:off x="2368982" y="2657739"/>
            <a:ext cx="973068" cy="1219200"/>
          </a:xfrm>
          <a:prstGeom prst="rect">
            <a:avLst/>
          </a:prstGeom>
        </p:spPr>
      </p:pic>
      <p:sp>
        <p:nvSpPr>
          <p:cNvPr id="65" name="iṩliḑè">
            <a:extLst>
              <a:ext uri="{FF2B5EF4-FFF2-40B4-BE49-F238E27FC236}">
                <a16:creationId xmlns="" xmlns:a16="http://schemas.microsoft.com/office/drawing/2014/main" id="{38CD69D1-773F-7C42-97DD-4B6B9BFA6CF8}"/>
              </a:ext>
            </a:extLst>
          </p:cNvPr>
          <p:cNvSpPr txBox="1"/>
          <p:nvPr/>
        </p:nvSpPr>
        <p:spPr>
          <a:xfrm>
            <a:off x="2051090" y="3838568"/>
            <a:ext cx="2037821" cy="365338"/>
          </a:xfrm>
          <a:prstGeom prst="rect">
            <a:avLst/>
          </a:prstGeom>
          <a:noFill/>
        </p:spPr>
        <p:txBody>
          <a:bodyPr wrap="none" lIns="90000" tIns="46800" rIns="90000" bIns="46800" anchor="b" anchorCtr="0">
            <a:normAutofit/>
          </a:bodyPr>
          <a:lstStyle/>
          <a:p>
            <a:r>
              <a:rPr lang="en-US" altLang="zh-CN" sz="1600" b="1" dirty="0" err="1"/>
              <a:t>EnerGen</a:t>
            </a:r>
            <a:r>
              <a:rPr lang="en-US" altLang="zh-CN" sz="1600" b="1" dirty="0"/>
              <a:t> Corp.</a:t>
            </a:r>
          </a:p>
        </p:txBody>
      </p:sp>
      <p:sp>
        <p:nvSpPr>
          <p:cNvPr id="67" name="iṩliḑè">
            <a:extLst>
              <a:ext uri="{FF2B5EF4-FFF2-40B4-BE49-F238E27FC236}">
                <a16:creationId xmlns="" xmlns:a16="http://schemas.microsoft.com/office/drawing/2014/main" id="{2DA4EAE2-1677-564E-A4C8-5802BD250702}"/>
              </a:ext>
            </a:extLst>
          </p:cNvPr>
          <p:cNvSpPr txBox="1"/>
          <p:nvPr/>
        </p:nvSpPr>
        <p:spPr>
          <a:xfrm>
            <a:off x="2444061" y="2310408"/>
            <a:ext cx="712549" cy="287652"/>
          </a:xfrm>
          <a:prstGeom prst="roundRect">
            <a:avLst/>
          </a:prstGeom>
          <a:solidFill>
            <a:srgbClr val="0B69DF"/>
          </a:solidFill>
          <a:ln>
            <a:noFill/>
          </a:ln>
        </p:spPr>
        <p:txBody>
          <a:bodyPr wrap="none" lIns="90000" tIns="46800" rIns="90000" bIns="46800" anchor="b" anchorCtr="0">
            <a:normAutofit fontScale="92500" lnSpcReduction="20000"/>
          </a:bodyPr>
          <a:lstStyle/>
          <a:p>
            <a:r>
              <a:rPr lang="en-US" altLang="zh-CN" sz="1400" b="1" dirty="0">
                <a:solidFill>
                  <a:schemeClr val="bg1"/>
                </a:solidFill>
              </a:rPr>
              <a:t>Client</a:t>
            </a:r>
          </a:p>
        </p:txBody>
      </p:sp>
    </p:spTree>
    <p:extLst>
      <p:ext uri="{BB962C8B-B14F-4D97-AF65-F5344CB8AC3E}">
        <p14:creationId xmlns:p14="http://schemas.microsoft.com/office/powerpoint/2010/main" val="41631981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40D9C28A-475F-48AF-A182-7722652DA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458" y="0"/>
            <a:ext cx="10850563" cy="1028699"/>
          </a:xfrm>
        </p:spPr>
        <p:txBody>
          <a:bodyPr/>
          <a:lstStyle/>
          <a:p>
            <a:r>
              <a:rPr lang="en-US" altLang="zh-CN" dirty="0"/>
              <a:t>Client Specifications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="" xmlns:a16="http://schemas.microsoft.com/office/drawing/2014/main" id="{6A0A2FF3-ED5C-4166-8C66-B412103D64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7</a:t>
            </a:fld>
            <a:endParaRPr lang="zh-CN" altLang="en-US"/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1048641C-A745-744D-88C1-5D9EFAECC33D}"/>
              </a:ext>
            </a:extLst>
          </p:cNvPr>
          <p:cNvSpPr txBox="1"/>
          <p:nvPr/>
        </p:nvSpPr>
        <p:spPr>
          <a:xfrm>
            <a:off x="4075289" y="100471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="" xmlns:a16="http://schemas.microsoft.com/office/drawing/2014/main" id="{790EB8C2-90AE-194A-8232-C7EB853975F9}"/>
              </a:ext>
            </a:extLst>
          </p:cNvPr>
          <p:cNvSpPr/>
          <p:nvPr/>
        </p:nvSpPr>
        <p:spPr>
          <a:xfrm>
            <a:off x="5256419" y="1502235"/>
            <a:ext cx="2493201" cy="436785"/>
          </a:xfrm>
          <a:prstGeom prst="rect">
            <a:avLst/>
          </a:prstGeom>
          <a:solidFill>
            <a:srgbClr val="0B69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6" name="Group 35">
            <a:extLst>
              <a:ext uri="{FF2B5EF4-FFF2-40B4-BE49-F238E27FC236}">
                <a16:creationId xmlns="" xmlns:a16="http://schemas.microsoft.com/office/drawing/2014/main" id="{EE4C710F-841D-2449-86F6-59DF5621B050}"/>
              </a:ext>
            </a:extLst>
          </p:cNvPr>
          <p:cNvGrpSpPr/>
          <p:nvPr/>
        </p:nvGrpSpPr>
        <p:grpSpPr>
          <a:xfrm>
            <a:off x="4820986" y="1467075"/>
            <a:ext cx="529647" cy="507107"/>
            <a:chOff x="6437211" y="2617093"/>
            <a:chExt cx="678740" cy="653256"/>
          </a:xfrm>
        </p:grpSpPr>
        <p:sp>
          <p:nvSpPr>
            <p:cNvPr id="37" name="Oval 36">
              <a:extLst>
                <a:ext uri="{FF2B5EF4-FFF2-40B4-BE49-F238E27FC236}">
                  <a16:creationId xmlns="" xmlns:a16="http://schemas.microsoft.com/office/drawing/2014/main" id="{66AA7E5D-983D-D74C-A60D-8C438F964C8C}"/>
                </a:ext>
              </a:extLst>
            </p:cNvPr>
            <p:cNvSpPr/>
            <p:nvPr/>
          </p:nvSpPr>
          <p:spPr>
            <a:xfrm>
              <a:off x="6437211" y="2617093"/>
              <a:ext cx="678740" cy="653256"/>
            </a:xfrm>
            <a:prstGeom prst="ellipse">
              <a:avLst/>
            </a:prstGeom>
            <a:solidFill>
              <a:srgbClr val="0B69D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8" name="îṣ1iḋé">
              <a:extLst>
                <a:ext uri="{FF2B5EF4-FFF2-40B4-BE49-F238E27FC236}">
                  <a16:creationId xmlns="" xmlns:a16="http://schemas.microsoft.com/office/drawing/2014/main" id="{A7F1849D-7B7B-FC44-9622-F9273D7411EC}"/>
                </a:ext>
              </a:extLst>
            </p:cNvPr>
            <p:cNvGrpSpPr/>
            <p:nvPr/>
          </p:nvGrpSpPr>
          <p:grpSpPr>
            <a:xfrm>
              <a:off x="6514400" y="2736733"/>
              <a:ext cx="441571" cy="441578"/>
              <a:chOff x="3149603" y="2774950"/>
              <a:chExt cx="406397" cy="406403"/>
            </a:xfrm>
            <a:solidFill>
              <a:schemeClr val="bg2"/>
            </a:solidFill>
          </p:grpSpPr>
          <p:sp>
            <p:nvSpPr>
              <p:cNvPr id="39" name="ïṣḷïḓé">
                <a:extLst>
                  <a:ext uri="{FF2B5EF4-FFF2-40B4-BE49-F238E27FC236}">
                    <a16:creationId xmlns="" xmlns:a16="http://schemas.microsoft.com/office/drawing/2014/main" id="{46D78EAF-3C28-5A4E-BED8-F87608F40DFA}"/>
                  </a:ext>
                </a:extLst>
              </p:cNvPr>
              <p:cNvSpPr/>
              <p:nvPr/>
            </p:nvSpPr>
            <p:spPr bwMode="auto">
              <a:xfrm>
                <a:off x="3327400" y="2978150"/>
                <a:ext cx="63500" cy="63500"/>
              </a:xfrm>
              <a:custGeom>
                <a:avLst/>
                <a:gdLst/>
                <a:ahLst/>
                <a:cxnLst>
                  <a:cxn ang="0">
                    <a:pos x="20" y="40"/>
                  </a:cxn>
                  <a:cxn ang="0">
                    <a:pos x="20" y="40"/>
                  </a:cxn>
                  <a:cxn ang="0">
                    <a:pos x="28" y="38"/>
                  </a:cxn>
                  <a:cxn ang="0">
                    <a:pos x="34" y="34"/>
                  </a:cxn>
                  <a:cxn ang="0">
                    <a:pos x="38" y="28"/>
                  </a:cxn>
                  <a:cxn ang="0">
                    <a:pos x="40" y="20"/>
                  </a:cxn>
                  <a:cxn ang="0">
                    <a:pos x="40" y="20"/>
                  </a:cxn>
                  <a:cxn ang="0">
                    <a:pos x="38" y="12"/>
                  </a:cxn>
                  <a:cxn ang="0">
                    <a:pos x="34" y="6"/>
                  </a:cxn>
                  <a:cxn ang="0">
                    <a:pos x="28" y="2"/>
                  </a:cxn>
                  <a:cxn ang="0">
                    <a:pos x="20" y="0"/>
                  </a:cxn>
                  <a:cxn ang="0">
                    <a:pos x="20" y="0"/>
                  </a:cxn>
                  <a:cxn ang="0">
                    <a:pos x="12" y="2"/>
                  </a:cxn>
                  <a:cxn ang="0">
                    <a:pos x="6" y="6"/>
                  </a:cxn>
                  <a:cxn ang="0">
                    <a:pos x="2" y="12"/>
                  </a:cxn>
                  <a:cxn ang="0">
                    <a:pos x="0" y="20"/>
                  </a:cxn>
                  <a:cxn ang="0">
                    <a:pos x="0" y="20"/>
                  </a:cxn>
                  <a:cxn ang="0">
                    <a:pos x="2" y="28"/>
                  </a:cxn>
                  <a:cxn ang="0">
                    <a:pos x="6" y="34"/>
                  </a:cxn>
                  <a:cxn ang="0">
                    <a:pos x="12" y="38"/>
                  </a:cxn>
                  <a:cxn ang="0">
                    <a:pos x="20" y="40"/>
                  </a:cxn>
                  <a:cxn ang="0">
                    <a:pos x="20" y="8"/>
                  </a:cxn>
                  <a:cxn ang="0">
                    <a:pos x="20" y="8"/>
                  </a:cxn>
                  <a:cxn ang="0">
                    <a:pos x="24" y="8"/>
                  </a:cxn>
                  <a:cxn ang="0">
                    <a:pos x="28" y="12"/>
                  </a:cxn>
                  <a:cxn ang="0">
                    <a:pos x="32" y="16"/>
                  </a:cxn>
                  <a:cxn ang="0">
                    <a:pos x="32" y="20"/>
                  </a:cxn>
                  <a:cxn ang="0">
                    <a:pos x="32" y="20"/>
                  </a:cxn>
                  <a:cxn ang="0">
                    <a:pos x="32" y="24"/>
                  </a:cxn>
                  <a:cxn ang="0">
                    <a:pos x="28" y="28"/>
                  </a:cxn>
                  <a:cxn ang="0">
                    <a:pos x="24" y="32"/>
                  </a:cxn>
                  <a:cxn ang="0">
                    <a:pos x="20" y="32"/>
                  </a:cxn>
                  <a:cxn ang="0">
                    <a:pos x="20" y="32"/>
                  </a:cxn>
                  <a:cxn ang="0">
                    <a:pos x="16" y="32"/>
                  </a:cxn>
                  <a:cxn ang="0">
                    <a:pos x="12" y="28"/>
                  </a:cxn>
                  <a:cxn ang="0">
                    <a:pos x="8" y="24"/>
                  </a:cxn>
                  <a:cxn ang="0">
                    <a:pos x="8" y="20"/>
                  </a:cxn>
                  <a:cxn ang="0">
                    <a:pos x="8" y="20"/>
                  </a:cxn>
                  <a:cxn ang="0">
                    <a:pos x="8" y="16"/>
                  </a:cxn>
                  <a:cxn ang="0">
                    <a:pos x="12" y="12"/>
                  </a:cxn>
                  <a:cxn ang="0">
                    <a:pos x="16" y="8"/>
                  </a:cxn>
                  <a:cxn ang="0">
                    <a:pos x="20" y="8"/>
                  </a:cxn>
                </a:cxnLst>
                <a:rect l="0" t="0" r="r" b="b"/>
                <a:pathLst>
                  <a:path w="40" h="40">
                    <a:moveTo>
                      <a:pt x="20" y="40"/>
                    </a:moveTo>
                    <a:lnTo>
                      <a:pt x="20" y="40"/>
                    </a:lnTo>
                    <a:lnTo>
                      <a:pt x="28" y="38"/>
                    </a:lnTo>
                    <a:lnTo>
                      <a:pt x="34" y="34"/>
                    </a:lnTo>
                    <a:lnTo>
                      <a:pt x="38" y="28"/>
                    </a:lnTo>
                    <a:lnTo>
                      <a:pt x="40" y="20"/>
                    </a:lnTo>
                    <a:lnTo>
                      <a:pt x="40" y="20"/>
                    </a:lnTo>
                    <a:lnTo>
                      <a:pt x="38" y="12"/>
                    </a:lnTo>
                    <a:lnTo>
                      <a:pt x="34" y="6"/>
                    </a:lnTo>
                    <a:lnTo>
                      <a:pt x="28" y="2"/>
                    </a:lnTo>
                    <a:lnTo>
                      <a:pt x="20" y="0"/>
                    </a:lnTo>
                    <a:lnTo>
                      <a:pt x="20" y="0"/>
                    </a:lnTo>
                    <a:lnTo>
                      <a:pt x="12" y="2"/>
                    </a:lnTo>
                    <a:lnTo>
                      <a:pt x="6" y="6"/>
                    </a:lnTo>
                    <a:lnTo>
                      <a:pt x="2" y="12"/>
                    </a:lnTo>
                    <a:lnTo>
                      <a:pt x="0" y="20"/>
                    </a:lnTo>
                    <a:lnTo>
                      <a:pt x="0" y="20"/>
                    </a:lnTo>
                    <a:lnTo>
                      <a:pt x="2" y="28"/>
                    </a:lnTo>
                    <a:lnTo>
                      <a:pt x="6" y="34"/>
                    </a:lnTo>
                    <a:lnTo>
                      <a:pt x="12" y="38"/>
                    </a:lnTo>
                    <a:lnTo>
                      <a:pt x="20" y="40"/>
                    </a:lnTo>
                    <a:close/>
                    <a:moveTo>
                      <a:pt x="20" y="8"/>
                    </a:moveTo>
                    <a:lnTo>
                      <a:pt x="20" y="8"/>
                    </a:lnTo>
                    <a:lnTo>
                      <a:pt x="24" y="8"/>
                    </a:lnTo>
                    <a:lnTo>
                      <a:pt x="28" y="12"/>
                    </a:lnTo>
                    <a:lnTo>
                      <a:pt x="32" y="16"/>
                    </a:lnTo>
                    <a:lnTo>
                      <a:pt x="32" y="20"/>
                    </a:lnTo>
                    <a:lnTo>
                      <a:pt x="32" y="20"/>
                    </a:lnTo>
                    <a:lnTo>
                      <a:pt x="32" y="24"/>
                    </a:lnTo>
                    <a:lnTo>
                      <a:pt x="28" y="28"/>
                    </a:lnTo>
                    <a:lnTo>
                      <a:pt x="24" y="32"/>
                    </a:lnTo>
                    <a:lnTo>
                      <a:pt x="20" y="32"/>
                    </a:lnTo>
                    <a:lnTo>
                      <a:pt x="20" y="32"/>
                    </a:lnTo>
                    <a:lnTo>
                      <a:pt x="16" y="32"/>
                    </a:lnTo>
                    <a:lnTo>
                      <a:pt x="12" y="28"/>
                    </a:lnTo>
                    <a:lnTo>
                      <a:pt x="8" y="24"/>
                    </a:lnTo>
                    <a:lnTo>
                      <a:pt x="8" y="20"/>
                    </a:lnTo>
                    <a:lnTo>
                      <a:pt x="8" y="20"/>
                    </a:lnTo>
                    <a:lnTo>
                      <a:pt x="8" y="16"/>
                    </a:lnTo>
                    <a:lnTo>
                      <a:pt x="12" y="12"/>
                    </a:lnTo>
                    <a:lnTo>
                      <a:pt x="16" y="8"/>
                    </a:lnTo>
                    <a:lnTo>
                      <a:pt x="20" y="8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  <p:sp>
            <p:nvSpPr>
              <p:cNvPr id="40" name="iŝļîdé">
                <a:extLst>
                  <a:ext uri="{FF2B5EF4-FFF2-40B4-BE49-F238E27FC236}">
                    <a16:creationId xmlns="" xmlns:a16="http://schemas.microsoft.com/office/drawing/2014/main" id="{147F6EF9-FC89-254A-96D4-68912A4F4177}"/>
                  </a:ext>
                </a:extLst>
              </p:cNvPr>
              <p:cNvSpPr/>
              <p:nvPr/>
            </p:nvSpPr>
            <p:spPr bwMode="auto">
              <a:xfrm>
                <a:off x="3492500" y="2774950"/>
                <a:ext cx="63500" cy="63500"/>
              </a:xfrm>
              <a:custGeom>
                <a:avLst/>
                <a:gdLst/>
                <a:ahLst/>
                <a:cxnLst>
                  <a:cxn ang="0">
                    <a:pos x="20" y="0"/>
                  </a:cxn>
                  <a:cxn ang="0">
                    <a:pos x="20" y="0"/>
                  </a:cxn>
                  <a:cxn ang="0">
                    <a:pos x="12" y="2"/>
                  </a:cxn>
                  <a:cxn ang="0">
                    <a:pos x="6" y="6"/>
                  </a:cxn>
                  <a:cxn ang="0">
                    <a:pos x="2" y="12"/>
                  </a:cxn>
                  <a:cxn ang="0">
                    <a:pos x="0" y="20"/>
                  </a:cxn>
                  <a:cxn ang="0">
                    <a:pos x="0" y="20"/>
                  </a:cxn>
                  <a:cxn ang="0">
                    <a:pos x="2" y="28"/>
                  </a:cxn>
                  <a:cxn ang="0">
                    <a:pos x="6" y="34"/>
                  </a:cxn>
                  <a:cxn ang="0">
                    <a:pos x="12" y="38"/>
                  </a:cxn>
                  <a:cxn ang="0">
                    <a:pos x="20" y="40"/>
                  </a:cxn>
                  <a:cxn ang="0">
                    <a:pos x="20" y="40"/>
                  </a:cxn>
                  <a:cxn ang="0">
                    <a:pos x="28" y="38"/>
                  </a:cxn>
                  <a:cxn ang="0">
                    <a:pos x="34" y="34"/>
                  </a:cxn>
                  <a:cxn ang="0">
                    <a:pos x="38" y="28"/>
                  </a:cxn>
                  <a:cxn ang="0">
                    <a:pos x="40" y="20"/>
                  </a:cxn>
                  <a:cxn ang="0">
                    <a:pos x="40" y="20"/>
                  </a:cxn>
                  <a:cxn ang="0">
                    <a:pos x="38" y="12"/>
                  </a:cxn>
                  <a:cxn ang="0">
                    <a:pos x="34" y="6"/>
                  </a:cxn>
                  <a:cxn ang="0">
                    <a:pos x="28" y="2"/>
                  </a:cxn>
                  <a:cxn ang="0">
                    <a:pos x="20" y="0"/>
                  </a:cxn>
                  <a:cxn ang="0">
                    <a:pos x="20" y="32"/>
                  </a:cxn>
                  <a:cxn ang="0">
                    <a:pos x="20" y="32"/>
                  </a:cxn>
                  <a:cxn ang="0">
                    <a:pos x="16" y="32"/>
                  </a:cxn>
                  <a:cxn ang="0">
                    <a:pos x="12" y="28"/>
                  </a:cxn>
                  <a:cxn ang="0">
                    <a:pos x="8" y="24"/>
                  </a:cxn>
                  <a:cxn ang="0">
                    <a:pos x="8" y="20"/>
                  </a:cxn>
                  <a:cxn ang="0">
                    <a:pos x="8" y="20"/>
                  </a:cxn>
                  <a:cxn ang="0">
                    <a:pos x="8" y="16"/>
                  </a:cxn>
                  <a:cxn ang="0">
                    <a:pos x="12" y="12"/>
                  </a:cxn>
                  <a:cxn ang="0">
                    <a:pos x="16" y="8"/>
                  </a:cxn>
                  <a:cxn ang="0">
                    <a:pos x="20" y="8"/>
                  </a:cxn>
                  <a:cxn ang="0">
                    <a:pos x="20" y="8"/>
                  </a:cxn>
                  <a:cxn ang="0">
                    <a:pos x="24" y="8"/>
                  </a:cxn>
                  <a:cxn ang="0">
                    <a:pos x="28" y="12"/>
                  </a:cxn>
                  <a:cxn ang="0">
                    <a:pos x="32" y="16"/>
                  </a:cxn>
                  <a:cxn ang="0">
                    <a:pos x="32" y="20"/>
                  </a:cxn>
                  <a:cxn ang="0">
                    <a:pos x="32" y="20"/>
                  </a:cxn>
                  <a:cxn ang="0">
                    <a:pos x="32" y="24"/>
                  </a:cxn>
                  <a:cxn ang="0">
                    <a:pos x="28" y="28"/>
                  </a:cxn>
                  <a:cxn ang="0">
                    <a:pos x="24" y="32"/>
                  </a:cxn>
                  <a:cxn ang="0">
                    <a:pos x="20" y="32"/>
                  </a:cxn>
                </a:cxnLst>
                <a:rect l="0" t="0" r="r" b="b"/>
                <a:pathLst>
                  <a:path w="40" h="40">
                    <a:moveTo>
                      <a:pt x="20" y="0"/>
                    </a:moveTo>
                    <a:lnTo>
                      <a:pt x="20" y="0"/>
                    </a:lnTo>
                    <a:lnTo>
                      <a:pt x="12" y="2"/>
                    </a:lnTo>
                    <a:lnTo>
                      <a:pt x="6" y="6"/>
                    </a:lnTo>
                    <a:lnTo>
                      <a:pt x="2" y="12"/>
                    </a:lnTo>
                    <a:lnTo>
                      <a:pt x="0" y="20"/>
                    </a:lnTo>
                    <a:lnTo>
                      <a:pt x="0" y="20"/>
                    </a:lnTo>
                    <a:lnTo>
                      <a:pt x="2" y="28"/>
                    </a:lnTo>
                    <a:lnTo>
                      <a:pt x="6" y="34"/>
                    </a:lnTo>
                    <a:lnTo>
                      <a:pt x="12" y="38"/>
                    </a:lnTo>
                    <a:lnTo>
                      <a:pt x="20" y="40"/>
                    </a:lnTo>
                    <a:lnTo>
                      <a:pt x="20" y="40"/>
                    </a:lnTo>
                    <a:lnTo>
                      <a:pt x="28" y="38"/>
                    </a:lnTo>
                    <a:lnTo>
                      <a:pt x="34" y="34"/>
                    </a:lnTo>
                    <a:lnTo>
                      <a:pt x="38" y="28"/>
                    </a:lnTo>
                    <a:lnTo>
                      <a:pt x="40" y="20"/>
                    </a:lnTo>
                    <a:lnTo>
                      <a:pt x="40" y="20"/>
                    </a:lnTo>
                    <a:lnTo>
                      <a:pt x="38" y="12"/>
                    </a:lnTo>
                    <a:lnTo>
                      <a:pt x="34" y="6"/>
                    </a:lnTo>
                    <a:lnTo>
                      <a:pt x="28" y="2"/>
                    </a:lnTo>
                    <a:lnTo>
                      <a:pt x="20" y="0"/>
                    </a:lnTo>
                    <a:close/>
                    <a:moveTo>
                      <a:pt x="20" y="32"/>
                    </a:moveTo>
                    <a:lnTo>
                      <a:pt x="20" y="32"/>
                    </a:lnTo>
                    <a:lnTo>
                      <a:pt x="16" y="32"/>
                    </a:lnTo>
                    <a:lnTo>
                      <a:pt x="12" y="28"/>
                    </a:lnTo>
                    <a:lnTo>
                      <a:pt x="8" y="24"/>
                    </a:lnTo>
                    <a:lnTo>
                      <a:pt x="8" y="20"/>
                    </a:lnTo>
                    <a:lnTo>
                      <a:pt x="8" y="20"/>
                    </a:lnTo>
                    <a:lnTo>
                      <a:pt x="8" y="16"/>
                    </a:lnTo>
                    <a:lnTo>
                      <a:pt x="12" y="12"/>
                    </a:lnTo>
                    <a:lnTo>
                      <a:pt x="16" y="8"/>
                    </a:lnTo>
                    <a:lnTo>
                      <a:pt x="20" y="8"/>
                    </a:lnTo>
                    <a:lnTo>
                      <a:pt x="20" y="8"/>
                    </a:lnTo>
                    <a:lnTo>
                      <a:pt x="24" y="8"/>
                    </a:lnTo>
                    <a:lnTo>
                      <a:pt x="28" y="12"/>
                    </a:lnTo>
                    <a:lnTo>
                      <a:pt x="32" y="16"/>
                    </a:lnTo>
                    <a:lnTo>
                      <a:pt x="32" y="20"/>
                    </a:lnTo>
                    <a:lnTo>
                      <a:pt x="32" y="20"/>
                    </a:lnTo>
                    <a:lnTo>
                      <a:pt x="32" y="24"/>
                    </a:lnTo>
                    <a:lnTo>
                      <a:pt x="28" y="28"/>
                    </a:lnTo>
                    <a:lnTo>
                      <a:pt x="24" y="32"/>
                    </a:lnTo>
                    <a:lnTo>
                      <a:pt x="20" y="3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7" name="îSľiḋé">
                <a:extLst>
                  <a:ext uri="{FF2B5EF4-FFF2-40B4-BE49-F238E27FC236}">
                    <a16:creationId xmlns="" xmlns:a16="http://schemas.microsoft.com/office/drawing/2014/main" id="{1A930240-514B-5541-89FF-923FCAF1D7CA}"/>
                  </a:ext>
                </a:extLst>
              </p:cNvPr>
              <p:cNvSpPr/>
              <p:nvPr/>
            </p:nvSpPr>
            <p:spPr bwMode="auto">
              <a:xfrm>
                <a:off x="3251200" y="2965450"/>
                <a:ext cx="50800" cy="50800"/>
              </a:xfrm>
              <a:custGeom>
                <a:avLst/>
                <a:gdLst/>
                <a:ahLst/>
                <a:cxnLst>
                  <a:cxn ang="0">
                    <a:pos x="0" y="16"/>
                  </a:cxn>
                  <a:cxn ang="0">
                    <a:pos x="0" y="16"/>
                  </a:cxn>
                  <a:cxn ang="0">
                    <a:pos x="2" y="22"/>
                  </a:cxn>
                  <a:cxn ang="0">
                    <a:pos x="4" y="28"/>
                  </a:cxn>
                  <a:cxn ang="0">
                    <a:pos x="10" y="30"/>
                  </a:cxn>
                  <a:cxn ang="0">
                    <a:pos x="16" y="32"/>
                  </a:cxn>
                  <a:cxn ang="0">
                    <a:pos x="16" y="32"/>
                  </a:cxn>
                  <a:cxn ang="0">
                    <a:pos x="22" y="30"/>
                  </a:cxn>
                  <a:cxn ang="0">
                    <a:pos x="28" y="28"/>
                  </a:cxn>
                  <a:cxn ang="0">
                    <a:pos x="30" y="22"/>
                  </a:cxn>
                  <a:cxn ang="0">
                    <a:pos x="32" y="16"/>
                  </a:cxn>
                  <a:cxn ang="0">
                    <a:pos x="32" y="16"/>
                  </a:cxn>
                  <a:cxn ang="0">
                    <a:pos x="30" y="10"/>
                  </a:cxn>
                  <a:cxn ang="0">
                    <a:pos x="28" y="4"/>
                  </a:cxn>
                  <a:cxn ang="0">
                    <a:pos x="22" y="2"/>
                  </a:cxn>
                  <a:cxn ang="0">
                    <a:pos x="16" y="0"/>
                  </a:cxn>
                  <a:cxn ang="0">
                    <a:pos x="16" y="0"/>
                  </a:cxn>
                  <a:cxn ang="0">
                    <a:pos x="10" y="2"/>
                  </a:cxn>
                  <a:cxn ang="0">
                    <a:pos x="4" y="4"/>
                  </a:cxn>
                  <a:cxn ang="0">
                    <a:pos x="2" y="10"/>
                  </a:cxn>
                  <a:cxn ang="0">
                    <a:pos x="0" y="16"/>
                  </a:cxn>
                  <a:cxn ang="0">
                    <a:pos x="16" y="8"/>
                  </a:cxn>
                  <a:cxn ang="0">
                    <a:pos x="16" y="8"/>
                  </a:cxn>
                  <a:cxn ang="0">
                    <a:pos x="20" y="8"/>
                  </a:cxn>
                  <a:cxn ang="0">
                    <a:pos x="22" y="10"/>
                  </a:cxn>
                  <a:cxn ang="0">
                    <a:pos x="24" y="12"/>
                  </a:cxn>
                  <a:cxn ang="0">
                    <a:pos x="24" y="16"/>
                  </a:cxn>
                  <a:cxn ang="0">
                    <a:pos x="24" y="16"/>
                  </a:cxn>
                  <a:cxn ang="0">
                    <a:pos x="24" y="20"/>
                  </a:cxn>
                  <a:cxn ang="0">
                    <a:pos x="22" y="22"/>
                  </a:cxn>
                  <a:cxn ang="0">
                    <a:pos x="20" y="24"/>
                  </a:cxn>
                  <a:cxn ang="0">
                    <a:pos x="16" y="24"/>
                  </a:cxn>
                  <a:cxn ang="0">
                    <a:pos x="16" y="24"/>
                  </a:cxn>
                  <a:cxn ang="0">
                    <a:pos x="12" y="24"/>
                  </a:cxn>
                  <a:cxn ang="0">
                    <a:pos x="10" y="22"/>
                  </a:cxn>
                  <a:cxn ang="0">
                    <a:pos x="8" y="20"/>
                  </a:cxn>
                  <a:cxn ang="0">
                    <a:pos x="8" y="16"/>
                  </a:cxn>
                  <a:cxn ang="0">
                    <a:pos x="8" y="16"/>
                  </a:cxn>
                  <a:cxn ang="0">
                    <a:pos x="8" y="12"/>
                  </a:cxn>
                  <a:cxn ang="0">
                    <a:pos x="10" y="10"/>
                  </a:cxn>
                  <a:cxn ang="0">
                    <a:pos x="12" y="8"/>
                  </a:cxn>
                  <a:cxn ang="0">
                    <a:pos x="16" y="8"/>
                  </a:cxn>
                </a:cxnLst>
                <a:rect l="0" t="0" r="r" b="b"/>
                <a:pathLst>
                  <a:path w="32" h="32">
                    <a:moveTo>
                      <a:pt x="0" y="16"/>
                    </a:moveTo>
                    <a:lnTo>
                      <a:pt x="0" y="16"/>
                    </a:lnTo>
                    <a:lnTo>
                      <a:pt x="2" y="22"/>
                    </a:lnTo>
                    <a:lnTo>
                      <a:pt x="4" y="28"/>
                    </a:lnTo>
                    <a:lnTo>
                      <a:pt x="10" y="30"/>
                    </a:lnTo>
                    <a:lnTo>
                      <a:pt x="16" y="32"/>
                    </a:lnTo>
                    <a:lnTo>
                      <a:pt x="16" y="32"/>
                    </a:lnTo>
                    <a:lnTo>
                      <a:pt x="22" y="30"/>
                    </a:lnTo>
                    <a:lnTo>
                      <a:pt x="28" y="28"/>
                    </a:lnTo>
                    <a:lnTo>
                      <a:pt x="30" y="22"/>
                    </a:lnTo>
                    <a:lnTo>
                      <a:pt x="32" y="16"/>
                    </a:lnTo>
                    <a:lnTo>
                      <a:pt x="32" y="16"/>
                    </a:lnTo>
                    <a:lnTo>
                      <a:pt x="30" y="10"/>
                    </a:lnTo>
                    <a:lnTo>
                      <a:pt x="28" y="4"/>
                    </a:lnTo>
                    <a:lnTo>
                      <a:pt x="22" y="2"/>
                    </a:lnTo>
                    <a:lnTo>
                      <a:pt x="16" y="0"/>
                    </a:lnTo>
                    <a:lnTo>
                      <a:pt x="16" y="0"/>
                    </a:lnTo>
                    <a:lnTo>
                      <a:pt x="10" y="2"/>
                    </a:lnTo>
                    <a:lnTo>
                      <a:pt x="4" y="4"/>
                    </a:lnTo>
                    <a:lnTo>
                      <a:pt x="2" y="10"/>
                    </a:lnTo>
                    <a:lnTo>
                      <a:pt x="0" y="16"/>
                    </a:lnTo>
                    <a:close/>
                    <a:moveTo>
                      <a:pt x="16" y="8"/>
                    </a:moveTo>
                    <a:lnTo>
                      <a:pt x="16" y="8"/>
                    </a:lnTo>
                    <a:lnTo>
                      <a:pt x="20" y="8"/>
                    </a:lnTo>
                    <a:lnTo>
                      <a:pt x="22" y="10"/>
                    </a:lnTo>
                    <a:lnTo>
                      <a:pt x="24" y="12"/>
                    </a:lnTo>
                    <a:lnTo>
                      <a:pt x="24" y="16"/>
                    </a:lnTo>
                    <a:lnTo>
                      <a:pt x="24" y="16"/>
                    </a:lnTo>
                    <a:lnTo>
                      <a:pt x="24" y="20"/>
                    </a:lnTo>
                    <a:lnTo>
                      <a:pt x="22" y="22"/>
                    </a:lnTo>
                    <a:lnTo>
                      <a:pt x="20" y="24"/>
                    </a:lnTo>
                    <a:lnTo>
                      <a:pt x="16" y="24"/>
                    </a:lnTo>
                    <a:lnTo>
                      <a:pt x="16" y="24"/>
                    </a:lnTo>
                    <a:lnTo>
                      <a:pt x="12" y="24"/>
                    </a:lnTo>
                    <a:lnTo>
                      <a:pt x="10" y="22"/>
                    </a:lnTo>
                    <a:lnTo>
                      <a:pt x="8" y="20"/>
                    </a:lnTo>
                    <a:lnTo>
                      <a:pt x="8" y="16"/>
                    </a:lnTo>
                    <a:lnTo>
                      <a:pt x="8" y="16"/>
                    </a:lnTo>
                    <a:lnTo>
                      <a:pt x="8" y="12"/>
                    </a:lnTo>
                    <a:lnTo>
                      <a:pt x="10" y="10"/>
                    </a:lnTo>
                    <a:lnTo>
                      <a:pt x="12" y="8"/>
                    </a:lnTo>
                    <a:lnTo>
                      <a:pt x="16" y="8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8" name="ï$ḷïďè">
                <a:extLst>
                  <a:ext uri="{FF2B5EF4-FFF2-40B4-BE49-F238E27FC236}">
                    <a16:creationId xmlns="" xmlns:a16="http://schemas.microsoft.com/office/drawing/2014/main" id="{93633F5F-E713-E84C-AB68-AA7B99C1EE69}"/>
                  </a:ext>
                </a:extLst>
              </p:cNvPr>
              <p:cNvSpPr/>
              <p:nvPr/>
            </p:nvSpPr>
            <p:spPr bwMode="auto">
              <a:xfrm>
                <a:off x="3302000" y="3054350"/>
                <a:ext cx="25400" cy="25400"/>
              </a:xfrm>
              <a:custGeom>
                <a:avLst/>
                <a:gdLst/>
                <a:ahLst/>
                <a:cxnLst>
                  <a:cxn ang="0">
                    <a:pos x="8" y="16"/>
                  </a:cxn>
                  <a:cxn ang="0">
                    <a:pos x="8" y="16"/>
                  </a:cxn>
                  <a:cxn ang="0">
                    <a:pos x="12" y="16"/>
                  </a:cxn>
                  <a:cxn ang="0">
                    <a:pos x="14" y="14"/>
                  </a:cxn>
                  <a:cxn ang="0">
                    <a:pos x="16" y="12"/>
                  </a:cxn>
                  <a:cxn ang="0">
                    <a:pos x="16" y="8"/>
                  </a:cxn>
                  <a:cxn ang="0">
                    <a:pos x="16" y="8"/>
                  </a:cxn>
                  <a:cxn ang="0">
                    <a:pos x="16" y="4"/>
                  </a:cxn>
                  <a:cxn ang="0">
                    <a:pos x="14" y="2"/>
                  </a:cxn>
                  <a:cxn ang="0">
                    <a:pos x="12" y="0"/>
                  </a:cxn>
                  <a:cxn ang="0">
                    <a:pos x="8" y="0"/>
                  </a:cxn>
                  <a:cxn ang="0">
                    <a:pos x="8" y="0"/>
                  </a:cxn>
                  <a:cxn ang="0">
                    <a:pos x="4" y="0"/>
                  </a:cxn>
                  <a:cxn ang="0">
                    <a:pos x="2" y="2"/>
                  </a:cxn>
                  <a:cxn ang="0">
                    <a:pos x="0" y="4"/>
                  </a:cxn>
                  <a:cxn ang="0">
                    <a:pos x="0" y="8"/>
                  </a:cxn>
                  <a:cxn ang="0">
                    <a:pos x="0" y="8"/>
                  </a:cxn>
                  <a:cxn ang="0">
                    <a:pos x="0" y="12"/>
                  </a:cxn>
                  <a:cxn ang="0">
                    <a:pos x="2" y="14"/>
                  </a:cxn>
                  <a:cxn ang="0">
                    <a:pos x="4" y="16"/>
                  </a:cxn>
                  <a:cxn ang="0">
                    <a:pos x="8" y="16"/>
                  </a:cxn>
                </a:cxnLst>
                <a:rect l="0" t="0" r="r" b="b"/>
                <a:pathLst>
                  <a:path w="16" h="16">
                    <a:moveTo>
                      <a:pt x="8" y="16"/>
                    </a:moveTo>
                    <a:lnTo>
                      <a:pt x="8" y="16"/>
                    </a:lnTo>
                    <a:lnTo>
                      <a:pt x="12" y="16"/>
                    </a:lnTo>
                    <a:lnTo>
                      <a:pt x="14" y="14"/>
                    </a:lnTo>
                    <a:lnTo>
                      <a:pt x="16" y="12"/>
                    </a:lnTo>
                    <a:lnTo>
                      <a:pt x="16" y="8"/>
                    </a:lnTo>
                    <a:lnTo>
                      <a:pt x="16" y="8"/>
                    </a:lnTo>
                    <a:lnTo>
                      <a:pt x="16" y="4"/>
                    </a:lnTo>
                    <a:lnTo>
                      <a:pt x="14" y="2"/>
                    </a:lnTo>
                    <a:lnTo>
                      <a:pt x="12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12"/>
                    </a:lnTo>
                    <a:lnTo>
                      <a:pt x="2" y="14"/>
                    </a:lnTo>
                    <a:lnTo>
                      <a:pt x="4" y="16"/>
                    </a:lnTo>
                    <a:lnTo>
                      <a:pt x="8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9" name="is1ïḍè">
                <a:extLst>
                  <a:ext uri="{FF2B5EF4-FFF2-40B4-BE49-F238E27FC236}">
                    <a16:creationId xmlns="" xmlns:a16="http://schemas.microsoft.com/office/drawing/2014/main" id="{FB70C9E8-2A80-C748-B0E8-9B7126FBF939}"/>
                  </a:ext>
                </a:extLst>
              </p:cNvPr>
              <p:cNvSpPr/>
              <p:nvPr/>
            </p:nvSpPr>
            <p:spPr bwMode="auto">
              <a:xfrm>
                <a:off x="3505200" y="2863850"/>
                <a:ext cx="25400" cy="25400"/>
              </a:xfrm>
              <a:custGeom>
                <a:avLst/>
                <a:gdLst/>
                <a:ahLst/>
                <a:cxnLst>
                  <a:cxn ang="0">
                    <a:pos x="8" y="0"/>
                  </a:cxn>
                  <a:cxn ang="0">
                    <a:pos x="8" y="0"/>
                  </a:cxn>
                  <a:cxn ang="0">
                    <a:pos x="4" y="0"/>
                  </a:cxn>
                  <a:cxn ang="0">
                    <a:pos x="2" y="2"/>
                  </a:cxn>
                  <a:cxn ang="0">
                    <a:pos x="0" y="4"/>
                  </a:cxn>
                  <a:cxn ang="0">
                    <a:pos x="0" y="8"/>
                  </a:cxn>
                  <a:cxn ang="0">
                    <a:pos x="0" y="8"/>
                  </a:cxn>
                  <a:cxn ang="0">
                    <a:pos x="0" y="12"/>
                  </a:cxn>
                  <a:cxn ang="0">
                    <a:pos x="2" y="14"/>
                  </a:cxn>
                  <a:cxn ang="0">
                    <a:pos x="4" y="16"/>
                  </a:cxn>
                  <a:cxn ang="0">
                    <a:pos x="8" y="16"/>
                  </a:cxn>
                  <a:cxn ang="0">
                    <a:pos x="8" y="16"/>
                  </a:cxn>
                  <a:cxn ang="0">
                    <a:pos x="12" y="16"/>
                  </a:cxn>
                  <a:cxn ang="0">
                    <a:pos x="14" y="14"/>
                  </a:cxn>
                  <a:cxn ang="0">
                    <a:pos x="16" y="12"/>
                  </a:cxn>
                  <a:cxn ang="0">
                    <a:pos x="16" y="8"/>
                  </a:cxn>
                  <a:cxn ang="0">
                    <a:pos x="16" y="8"/>
                  </a:cxn>
                  <a:cxn ang="0">
                    <a:pos x="16" y="4"/>
                  </a:cxn>
                  <a:cxn ang="0">
                    <a:pos x="14" y="2"/>
                  </a:cxn>
                  <a:cxn ang="0">
                    <a:pos x="12" y="0"/>
                  </a:cxn>
                  <a:cxn ang="0">
                    <a:pos x="8" y="0"/>
                  </a:cxn>
                </a:cxnLst>
                <a:rect l="0" t="0" r="r" b="b"/>
                <a:pathLst>
                  <a:path w="16" h="16">
                    <a:moveTo>
                      <a:pt x="8" y="0"/>
                    </a:moveTo>
                    <a:lnTo>
                      <a:pt x="8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12"/>
                    </a:lnTo>
                    <a:lnTo>
                      <a:pt x="2" y="14"/>
                    </a:lnTo>
                    <a:lnTo>
                      <a:pt x="4" y="16"/>
                    </a:lnTo>
                    <a:lnTo>
                      <a:pt x="8" y="16"/>
                    </a:lnTo>
                    <a:lnTo>
                      <a:pt x="8" y="16"/>
                    </a:lnTo>
                    <a:lnTo>
                      <a:pt x="12" y="16"/>
                    </a:lnTo>
                    <a:lnTo>
                      <a:pt x="14" y="14"/>
                    </a:lnTo>
                    <a:lnTo>
                      <a:pt x="16" y="12"/>
                    </a:lnTo>
                    <a:lnTo>
                      <a:pt x="16" y="8"/>
                    </a:lnTo>
                    <a:lnTo>
                      <a:pt x="16" y="8"/>
                    </a:lnTo>
                    <a:lnTo>
                      <a:pt x="16" y="4"/>
                    </a:lnTo>
                    <a:lnTo>
                      <a:pt x="14" y="2"/>
                    </a:lnTo>
                    <a:lnTo>
                      <a:pt x="12" y="0"/>
                    </a:lnTo>
                    <a:lnTo>
                      <a:pt x="8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0" name="íşlïḑè">
                <a:extLst>
                  <a:ext uri="{FF2B5EF4-FFF2-40B4-BE49-F238E27FC236}">
                    <a16:creationId xmlns="" xmlns:a16="http://schemas.microsoft.com/office/drawing/2014/main" id="{A3E737E6-442B-1A42-B9F3-25DFDE55E2FB}"/>
                  </a:ext>
                </a:extLst>
              </p:cNvPr>
              <p:cNvSpPr/>
              <p:nvPr/>
            </p:nvSpPr>
            <p:spPr bwMode="auto">
              <a:xfrm>
                <a:off x="3149603" y="2813053"/>
                <a:ext cx="371475" cy="368300"/>
              </a:xfrm>
              <a:custGeom>
                <a:avLst/>
                <a:gdLst/>
                <a:ahLst/>
                <a:cxnLst>
                  <a:cxn ang="0">
                    <a:pos x="166" y="6"/>
                  </a:cxn>
                  <a:cxn ang="0">
                    <a:pos x="152" y="0"/>
                  </a:cxn>
                  <a:cxn ang="0">
                    <a:pos x="144" y="2"/>
                  </a:cxn>
                  <a:cxn ang="0">
                    <a:pos x="126" y="18"/>
                  </a:cxn>
                  <a:cxn ang="0">
                    <a:pos x="122" y="24"/>
                  </a:cxn>
                  <a:cxn ang="0">
                    <a:pos x="120" y="32"/>
                  </a:cxn>
                  <a:cxn ang="0">
                    <a:pos x="122" y="42"/>
                  </a:cxn>
                  <a:cxn ang="0">
                    <a:pos x="14" y="86"/>
                  </a:cxn>
                  <a:cxn ang="0">
                    <a:pos x="6" y="92"/>
                  </a:cxn>
                  <a:cxn ang="0">
                    <a:pos x="0" y="102"/>
                  </a:cxn>
                  <a:cxn ang="0">
                    <a:pos x="0" y="108"/>
                  </a:cxn>
                  <a:cxn ang="0">
                    <a:pos x="4" y="120"/>
                  </a:cxn>
                  <a:cxn ang="0">
                    <a:pos x="108" y="224"/>
                  </a:cxn>
                  <a:cxn ang="0">
                    <a:pos x="116" y="230"/>
                  </a:cxn>
                  <a:cxn ang="0">
                    <a:pos x="126" y="232"/>
                  </a:cxn>
                  <a:cxn ang="0">
                    <a:pos x="126" y="232"/>
                  </a:cxn>
                  <a:cxn ang="0">
                    <a:pos x="130" y="232"/>
                  </a:cxn>
                  <a:cxn ang="0">
                    <a:pos x="142" y="226"/>
                  </a:cxn>
                  <a:cxn ang="0">
                    <a:pos x="148" y="216"/>
                  </a:cxn>
                  <a:cxn ang="0">
                    <a:pos x="190" y="110"/>
                  </a:cxn>
                  <a:cxn ang="0">
                    <a:pos x="202" y="114"/>
                  </a:cxn>
                  <a:cxn ang="0">
                    <a:pos x="210" y="112"/>
                  </a:cxn>
                  <a:cxn ang="0">
                    <a:pos x="228" y="96"/>
                  </a:cxn>
                  <a:cxn ang="0">
                    <a:pos x="232" y="90"/>
                  </a:cxn>
                  <a:cxn ang="0">
                    <a:pos x="234" y="82"/>
                  </a:cxn>
                  <a:cxn ang="0">
                    <a:pos x="228" y="68"/>
                  </a:cxn>
                  <a:cxn ang="0">
                    <a:pos x="134" y="210"/>
                  </a:cxn>
                  <a:cxn ang="0">
                    <a:pos x="130" y="214"/>
                  </a:cxn>
                  <a:cxn ang="0">
                    <a:pos x="128" y="216"/>
                  </a:cxn>
                  <a:cxn ang="0">
                    <a:pos x="126" y="216"/>
                  </a:cxn>
                  <a:cxn ang="0">
                    <a:pos x="18" y="112"/>
                  </a:cxn>
                  <a:cxn ang="0">
                    <a:pos x="16" y="110"/>
                  </a:cxn>
                  <a:cxn ang="0">
                    <a:pos x="16" y="106"/>
                  </a:cxn>
                  <a:cxn ang="0">
                    <a:pos x="20" y="100"/>
                  </a:cxn>
                  <a:cxn ang="0">
                    <a:pos x="70" y="80"/>
                  </a:cxn>
                  <a:cxn ang="0">
                    <a:pos x="96" y="86"/>
                  </a:cxn>
                  <a:cxn ang="0">
                    <a:pos x="134" y="92"/>
                  </a:cxn>
                  <a:cxn ang="0">
                    <a:pos x="158" y="104"/>
                  </a:cxn>
                  <a:cxn ang="0">
                    <a:pos x="134" y="210"/>
                  </a:cxn>
                  <a:cxn ang="0">
                    <a:pos x="204" y="96"/>
                  </a:cxn>
                  <a:cxn ang="0">
                    <a:pos x="202" y="98"/>
                  </a:cxn>
                  <a:cxn ang="0">
                    <a:pos x="184" y="82"/>
                  </a:cxn>
                  <a:cxn ang="0">
                    <a:pos x="174" y="108"/>
                  </a:cxn>
                  <a:cxn ang="0">
                    <a:pos x="166" y="100"/>
                  </a:cxn>
                  <a:cxn ang="0">
                    <a:pos x="138" y="86"/>
                  </a:cxn>
                  <a:cxn ang="0">
                    <a:pos x="104" y="78"/>
                  </a:cxn>
                  <a:cxn ang="0">
                    <a:pos x="82" y="76"/>
                  </a:cxn>
                  <a:cxn ang="0">
                    <a:pos x="138" y="34"/>
                  </a:cxn>
                  <a:cxn ang="0">
                    <a:pos x="136" y="32"/>
                  </a:cxn>
                  <a:cxn ang="0">
                    <a:pos x="148" y="18"/>
                  </a:cxn>
                  <a:cxn ang="0">
                    <a:pos x="152" y="16"/>
                  </a:cxn>
                  <a:cxn ang="0">
                    <a:pos x="216" y="78"/>
                  </a:cxn>
                  <a:cxn ang="0">
                    <a:pos x="218" y="82"/>
                  </a:cxn>
                </a:cxnLst>
                <a:rect l="0" t="0" r="r" b="b"/>
                <a:pathLst>
                  <a:path w="234" h="232">
                    <a:moveTo>
                      <a:pt x="166" y="6"/>
                    </a:moveTo>
                    <a:lnTo>
                      <a:pt x="166" y="6"/>
                    </a:lnTo>
                    <a:lnTo>
                      <a:pt x="158" y="2"/>
                    </a:lnTo>
                    <a:lnTo>
                      <a:pt x="152" y="0"/>
                    </a:lnTo>
                    <a:lnTo>
                      <a:pt x="152" y="0"/>
                    </a:lnTo>
                    <a:lnTo>
                      <a:pt x="144" y="2"/>
                    </a:lnTo>
                    <a:lnTo>
                      <a:pt x="138" y="6"/>
                    </a:lnTo>
                    <a:lnTo>
                      <a:pt x="126" y="18"/>
                    </a:lnTo>
                    <a:lnTo>
                      <a:pt x="126" y="18"/>
                    </a:lnTo>
                    <a:lnTo>
                      <a:pt x="122" y="24"/>
                    </a:lnTo>
                    <a:lnTo>
                      <a:pt x="120" y="32"/>
                    </a:lnTo>
                    <a:lnTo>
                      <a:pt x="120" y="32"/>
                    </a:lnTo>
                    <a:lnTo>
                      <a:pt x="120" y="36"/>
                    </a:lnTo>
                    <a:lnTo>
                      <a:pt x="122" y="42"/>
                    </a:lnTo>
                    <a:lnTo>
                      <a:pt x="14" y="86"/>
                    </a:lnTo>
                    <a:lnTo>
                      <a:pt x="14" y="86"/>
                    </a:lnTo>
                    <a:lnTo>
                      <a:pt x="10" y="88"/>
                    </a:lnTo>
                    <a:lnTo>
                      <a:pt x="6" y="92"/>
                    </a:lnTo>
                    <a:lnTo>
                      <a:pt x="2" y="98"/>
                    </a:lnTo>
                    <a:lnTo>
                      <a:pt x="0" y="102"/>
                    </a:lnTo>
                    <a:lnTo>
                      <a:pt x="0" y="102"/>
                    </a:lnTo>
                    <a:lnTo>
                      <a:pt x="0" y="108"/>
                    </a:lnTo>
                    <a:lnTo>
                      <a:pt x="2" y="114"/>
                    </a:lnTo>
                    <a:lnTo>
                      <a:pt x="4" y="120"/>
                    </a:lnTo>
                    <a:lnTo>
                      <a:pt x="8" y="124"/>
                    </a:lnTo>
                    <a:lnTo>
                      <a:pt x="108" y="224"/>
                    </a:lnTo>
                    <a:lnTo>
                      <a:pt x="108" y="224"/>
                    </a:lnTo>
                    <a:lnTo>
                      <a:pt x="116" y="230"/>
                    </a:lnTo>
                    <a:lnTo>
                      <a:pt x="126" y="232"/>
                    </a:lnTo>
                    <a:lnTo>
                      <a:pt x="126" y="232"/>
                    </a:lnTo>
                    <a:lnTo>
                      <a:pt x="126" y="232"/>
                    </a:lnTo>
                    <a:lnTo>
                      <a:pt x="126" y="232"/>
                    </a:lnTo>
                    <a:lnTo>
                      <a:pt x="130" y="232"/>
                    </a:lnTo>
                    <a:lnTo>
                      <a:pt x="130" y="232"/>
                    </a:lnTo>
                    <a:lnTo>
                      <a:pt x="136" y="230"/>
                    </a:lnTo>
                    <a:lnTo>
                      <a:pt x="142" y="226"/>
                    </a:lnTo>
                    <a:lnTo>
                      <a:pt x="146" y="222"/>
                    </a:lnTo>
                    <a:lnTo>
                      <a:pt x="148" y="216"/>
                    </a:lnTo>
                    <a:lnTo>
                      <a:pt x="190" y="110"/>
                    </a:lnTo>
                    <a:lnTo>
                      <a:pt x="190" y="110"/>
                    </a:lnTo>
                    <a:lnTo>
                      <a:pt x="196" y="112"/>
                    </a:lnTo>
                    <a:lnTo>
                      <a:pt x="202" y="114"/>
                    </a:lnTo>
                    <a:lnTo>
                      <a:pt x="202" y="114"/>
                    </a:lnTo>
                    <a:lnTo>
                      <a:pt x="210" y="112"/>
                    </a:lnTo>
                    <a:lnTo>
                      <a:pt x="216" y="108"/>
                    </a:lnTo>
                    <a:lnTo>
                      <a:pt x="228" y="96"/>
                    </a:lnTo>
                    <a:lnTo>
                      <a:pt x="228" y="96"/>
                    </a:lnTo>
                    <a:lnTo>
                      <a:pt x="232" y="90"/>
                    </a:lnTo>
                    <a:lnTo>
                      <a:pt x="234" y="82"/>
                    </a:lnTo>
                    <a:lnTo>
                      <a:pt x="234" y="82"/>
                    </a:lnTo>
                    <a:lnTo>
                      <a:pt x="232" y="74"/>
                    </a:lnTo>
                    <a:lnTo>
                      <a:pt x="228" y="68"/>
                    </a:lnTo>
                    <a:lnTo>
                      <a:pt x="166" y="6"/>
                    </a:lnTo>
                    <a:close/>
                    <a:moveTo>
                      <a:pt x="134" y="210"/>
                    </a:moveTo>
                    <a:lnTo>
                      <a:pt x="134" y="210"/>
                    </a:lnTo>
                    <a:lnTo>
                      <a:pt x="130" y="214"/>
                    </a:lnTo>
                    <a:lnTo>
                      <a:pt x="128" y="216"/>
                    </a:lnTo>
                    <a:lnTo>
                      <a:pt x="128" y="216"/>
                    </a:lnTo>
                    <a:lnTo>
                      <a:pt x="126" y="216"/>
                    </a:lnTo>
                    <a:lnTo>
                      <a:pt x="126" y="216"/>
                    </a:lnTo>
                    <a:lnTo>
                      <a:pt x="120" y="214"/>
                    </a:lnTo>
                    <a:lnTo>
                      <a:pt x="18" y="112"/>
                    </a:lnTo>
                    <a:lnTo>
                      <a:pt x="18" y="112"/>
                    </a:lnTo>
                    <a:lnTo>
                      <a:pt x="16" y="110"/>
                    </a:lnTo>
                    <a:lnTo>
                      <a:pt x="16" y="106"/>
                    </a:lnTo>
                    <a:lnTo>
                      <a:pt x="16" y="106"/>
                    </a:lnTo>
                    <a:lnTo>
                      <a:pt x="18" y="102"/>
                    </a:lnTo>
                    <a:lnTo>
                      <a:pt x="20" y="100"/>
                    </a:lnTo>
                    <a:lnTo>
                      <a:pt x="70" y="80"/>
                    </a:lnTo>
                    <a:lnTo>
                      <a:pt x="70" y="80"/>
                    </a:lnTo>
                    <a:lnTo>
                      <a:pt x="84" y="84"/>
                    </a:lnTo>
                    <a:lnTo>
                      <a:pt x="96" y="86"/>
                    </a:lnTo>
                    <a:lnTo>
                      <a:pt x="120" y="88"/>
                    </a:lnTo>
                    <a:lnTo>
                      <a:pt x="134" y="92"/>
                    </a:lnTo>
                    <a:lnTo>
                      <a:pt x="146" y="98"/>
                    </a:lnTo>
                    <a:lnTo>
                      <a:pt x="158" y="104"/>
                    </a:lnTo>
                    <a:lnTo>
                      <a:pt x="172" y="116"/>
                    </a:lnTo>
                    <a:lnTo>
                      <a:pt x="134" y="210"/>
                    </a:lnTo>
                    <a:close/>
                    <a:moveTo>
                      <a:pt x="216" y="84"/>
                    </a:moveTo>
                    <a:lnTo>
                      <a:pt x="204" y="96"/>
                    </a:lnTo>
                    <a:lnTo>
                      <a:pt x="204" y="96"/>
                    </a:lnTo>
                    <a:lnTo>
                      <a:pt x="202" y="98"/>
                    </a:lnTo>
                    <a:lnTo>
                      <a:pt x="198" y="96"/>
                    </a:lnTo>
                    <a:lnTo>
                      <a:pt x="184" y="82"/>
                    </a:lnTo>
                    <a:lnTo>
                      <a:pt x="174" y="110"/>
                    </a:lnTo>
                    <a:lnTo>
                      <a:pt x="174" y="108"/>
                    </a:lnTo>
                    <a:lnTo>
                      <a:pt x="174" y="108"/>
                    </a:lnTo>
                    <a:lnTo>
                      <a:pt x="166" y="100"/>
                    </a:lnTo>
                    <a:lnTo>
                      <a:pt x="156" y="94"/>
                    </a:lnTo>
                    <a:lnTo>
                      <a:pt x="138" y="86"/>
                    </a:lnTo>
                    <a:lnTo>
                      <a:pt x="120" y="80"/>
                    </a:lnTo>
                    <a:lnTo>
                      <a:pt x="104" y="78"/>
                    </a:lnTo>
                    <a:lnTo>
                      <a:pt x="104" y="78"/>
                    </a:lnTo>
                    <a:lnTo>
                      <a:pt x="82" y="76"/>
                    </a:lnTo>
                    <a:lnTo>
                      <a:pt x="150" y="48"/>
                    </a:lnTo>
                    <a:lnTo>
                      <a:pt x="138" y="34"/>
                    </a:lnTo>
                    <a:lnTo>
                      <a:pt x="138" y="34"/>
                    </a:lnTo>
                    <a:lnTo>
                      <a:pt x="136" y="32"/>
                    </a:lnTo>
                    <a:lnTo>
                      <a:pt x="138" y="28"/>
                    </a:lnTo>
                    <a:lnTo>
                      <a:pt x="148" y="18"/>
                    </a:lnTo>
                    <a:lnTo>
                      <a:pt x="148" y="18"/>
                    </a:lnTo>
                    <a:lnTo>
                      <a:pt x="152" y="16"/>
                    </a:lnTo>
                    <a:lnTo>
                      <a:pt x="154" y="18"/>
                    </a:lnTo>
                    <a:lnTo>
                      <a:pt x="216" y="78"/>
                    </a:lnTo>
                    <a:lnTo>
                      <a:pt x="216" y="78"/>
                    </a:lnTo>
                    <a:lnTo>
                      <a:pt x="218" y="82"/>
                    </a:lnTo>
                    <a:lnTo>
                      <a:pt x="216" y="8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</p:grpSp>
      </p:grpSp>
      <p:sp>
        <p:nvSpPr>
          <p:cNvPr id="66" name="iṩliḑè">
            <a:extLst>
              <a:ext uri="{FF2B5EF4-FFF2-40B4-BE49-F238E27FC236}">
                <a16:creationId xmlns="" xmlns:a16="http://schemas.microsoft.com/office/drawing/2014/main" id="{141E91D2-E26F-3E45-BC9A-3793331B666E}"/>
              </a:ext>
            </a:extLst>
          </p:cNvPr>
          <p:cNvSpPr txBox="1"/>
          <p:nvPr/>
        </p:nvSpPr>
        <p:spPr>
          <a:xfrm>
            <a:off x="5368935" y="1586346"/>
            <a:ext cx="2428305" cy="287652"/>
          </a:xfrm>
          <a:prstGeom prst="roundRect">
            <a:avLst/>
          </a:prstGeom>
          <a:noFill/>
          <a:ln>
            <a:noFill/>
          </a:ln>
        </p:spPr>
        <p:txBody>
          <a:bodyPr wrap="none" lIns="90000" tIns="46800" rIns="90000" bIns="46800" anchor="b" anchorCtr="0">
            <a:noAutofit/>
          </a:bodyPr>
          <a:lstStyle/>
          <a:p>
            <a:r>
              <a:rPr lang="en-US" altLang="zh-CN" sz="1400" b="1" dirty="0">
                <a:solidFill>
                  <a:schemeClr val="bg1"/>
                </a:solidFill>
              </a:rPr>
              <a:t>Muddy River Power Plant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5D20B216-CD71-3544-9FEA-3FF8188570DC}"/>
              </a:ext>
            </a:extLst>
          </p:cNvPr>
          <p:cNvSpPr/>
          <p:nvPr/>
        </p:nvSpPr>
        <p:spPr>
          <a:xfrm>
            <a:off x="5102155" y="2055150"/>
            <a:ext cx="6096000" cy="226267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</a:rPr>
              <a:t>- Generation Capacity: 1000 megawatts</a:t>
            </a:r>
            <a:endParaRPr lang="en-US" sz="1600" dirty="0"/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</a:rPr>
              <a:t>- Heat rate: 12 </a:t>
            </a:r>
            <a:r>
              <a:rPr lang="en-US" sz="1600" dirty="0" err="1">
                <a:solidFill>
                  <a:srgbClr val="000000"/>
                </a:solidFill>
                <a:latin typeface="Arial" panose="020B0604020202020204" pitchFamily="34" charset="0"/>
              </a:rPr>
              <a:t>mmBTU</a:t>
            </a: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</a:rPr>
              <a:t>/</a:t>
            </a:r>
            <a:r>
              <a:rPr lang="en-US" sz="1600" dirty="0" err="1">
                <a:solidFill>
                  <a:srgbClr val="000000"/>
                </a:solidFill>
                <a:latin typeface="Arial" panose="020B0604020202020204" pitchFamily="34" charset="0"/>
              </a:rPr>
              <a:t>Mwh</a:t>
            </a:r>
            <a:endParaRPr lang="en-US" sz="16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600" dirty="0"/>
              <a:t>- Non-fuel variable costs: $5 per </a:t>
            </a:r>
            <a:r>
              <a:rPr lang="en-US" sz="1600" dirty="0" err="1"/>
              <a:t>Mwh</a:t>
            </a:r>
            <a:r>
              <a:rPr lang="en-US" sz="1600" dirty="0"/>
              <a:t> megawatts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- Status now: Off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/>
            </a:r>
            <a:br>
              <a:rPr lang="en-US" sz="1600" dirty="0"/>
            </a:br>
            <a:endParaRPr lang="en-US" sz="1600" dirty="0"/>
          </a:p>
        </p:txBody>
      </p:sp>
      <p:grpSp>
        <p:nvGrpSpPr>
          <p:cNvPr id="81" name="îś1iḋè">
            <a:extLst>
              <a:ext uri="{FF2B5EF4-FFF2-40B4-BE49-F238E27FC236}">
                <a16:creationId xmlns="" xmlns:a16="http://schemas.microsoft.com/office/drawing/2014/main" id="{CE867C62-BF3E-5247-8731-976F18474AE4}"/>
              </a:ext>
            </a:extLst>
          </p:cNvPr>
          <p:cNvGrpSpPr/>
          <p:nvPr/>
        </p:nvGrpSpPr>
        <p:grpSpPr>
          <a:xfrm>
            <a:off x="5481115" y="4259303"/>
            <a:ext cx="1425231" cy="1355790"/>
            <a:chOff x="851340" y="1823278"/>
            <a:chExt cx="2060878" cy="2132122"/>
          </a:xfrm>
        </p:grpSpPr>
        <p:sp>
          <p:nvSpPr>
            <p:cNvPr id="85" name="ísliḑe">
              <a:extLst>
                <a:ext uri="{FF2B5EF4-FFF2-40B4-BE49-F238E27FC236}">
                  <a16:creationId xmlns="" xmlns:a16="http://schemas.microsoft.com/office/drawing/2014/main" id="{3E602DCC-464C-384E-91EF-38EBFAAACADB}"/>
                </a:ext>
              </a:extLst>
            </p:cNvPr>
            <p:cNvSpPr/>
            <p:nvPr/>
          </p:nvSpPr>
          <p:spPr bwMode="auto">
            <a:xfrm>
              <a:off x="851340" y="1896261"/>
              <a:ext cx="2060878" cy="2059139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86" name="îSḷiḓê">
              <a:extLst>
                <a:ext uri="{FF2B5EF4-FFF2-40B4-BE49-F238E27FC236}">
                  <a16:creationId xmlns="" xmlns:a16="http://schemas.microsoft.com/office/drawing/2014/main" id="{62459F47-510A-194F-866D-2B8FDD5A3318}"/>
                </a:ext>
              </a:extLst>
            </p:cNvPr>
            <p:cNvSpPr/>
            <p:nvPr/>
          </p:nvSpPr>
          <p:spPr bwMode="auto">
            <a:xfrm>
              <a:off x="1462864" y="3449876"/>
              <a:ext cx="1312417" cy="495203"/>
            </a:xfrm>
            <a:custGeom>
              <a:avLst/>
              <a:gdLst>
                <a:gd name="T0" fmla="*/ 238 w 725"/>
                <a:gd name="T1" fmla="*/ 274 h 274"/>
                <a:gd name="T2" fmla="*/ 725 w 725"/>
                <a:gd name="T3" fmla="*/ 0 h 274"/>
                <a:gd name="T4" fmla="*/ 239 w 725"/>
                <a:gd name="T5" fmla="*/ 140 h 274"/>
                <a:gd name="T6" fmla="*/ 0 w 725"/>
                <a:gd name="T7" fmla="*/ 221 h 274"/>
                <a:gd name="T8" fmla="*/ 238 w 725"/>
                <a:gd name="T9" fmla="*/ 274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5" h="274">
                  <a:moveTo>
                    <a:pt x="238" y="274"/>
                  </a:moveTo>
                  <a:cubicBezTo>
                    <a:pt x="444" y="274"/>
                    <a:pt x="625" y="164"/>
                    <a:pt x="725" y="0"/>
                  </a:cubicBezTo>
                  <a:cubicBezTo>
                    <a:pt x="715" y="7"/>
                    <a:pt x="560" y="163"/>
                    <a:pt x="239" y="140"/>
                  </a:cubicBezTo>
                  <a:cubicBezTo>
                    <a:pt x="76" y="128"/>
                    <a:pt x="18" y="174"/>
                    <a:pt x="0" y="221"/>
                  </a:cubicBezTo>
                  <a:cubicBezTo>
                    <a:pt x="72" y="255"/>
                    <a:pt x="153" y="274"/>
                    <a:pt x="238" y="274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rmAutofit fontScale="92500" lnSpcReduction="20000"/>
            </a:bodyPr>
            <a:lstStyle/>
            <a:p>
              <a:pPr algn="ctr"/>
              <a:endParaRPr/>
            </a:p>
          </p:txBody>
        </p:sp>
        <p:sp>
          <p:nvSpPr>
            <p:cNvPr id="87" name="ïṡlíḍê">
              <a:extLst>
                <a:ext uri="{FF2B5EF4-FFF2-40B4-BE49-F238E27FC236}">
                  <a16:creationId xmlns="" xmlns:a16="http://schemas.microsoft.com/office/drawing/2014/main" id="{5327F665-0DE5-E649-89F1-F0EE85A4B342}"/>
                </a:ext>
              </a:extLst>
            </p:cNvPr>
            <p:cNvSpPr/>
            <p:nvPr/>
          </p:nvSpPr>
          <p:spPr bwMode="auto">
            <a:xfrm>
              <a:off x="876279" y="3065202"/>
              <a:ext cx="1910316" cy="838103"/>
            </a:xfrm>
            <a:custGeom>
              <a:avLst/>
              <a:gdLst>
                <a:gd name="T0" fmla="*/ 1055 w 1055"/>
                <a:gd name="T1" fmla="*/ 204 h 464"/>
                <a:gd name="T2" fmla="*/ 585 w 1055"/>
                <a:gd name="T3" fmla="*/ 352 h 464"/>
                <a:gd name="T4" fmla="*/ 100 w 1055"/>
                <a:gd name="T5" fmla="*/ 159 h 464"/>
                <a:gd name="T6" fmla="*/ 0 w 1055"/>
                <a:gd name="T7" fmla="*/ 0 h 464"/>
                <a:gd name="T8" fmla="*/ 402 w 1055"/>
                <a:gd name="T9" fmla="*/ 464 h 464"/>
                <a:gd name="T10" fmla="*/ 585 w 1055"/>
                <a:gd name="T11" fmla="*/ 355 h 464"/>
                <a:gd name="T12" fmla="*/ 620 w 1055"/>
                <a:gd name="T13" fmla="*/ 356 h 464"/>
                <a:gd name="T14" fmla="*/ 1049 w 1055"/>
                <a:gd name="T15" fmla="*/ 213 h 464"/>
                <a:gd name="T16" fmla="*/ 1055 w 1055"/>
                <a:gd name="T17" fmla="*/ 204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55" h="464">
                  <a:moveTo>
                    <a:pt x="1055" y="204"/>
                  </a:moveTo>
                  <a:cubicBezTo>
                    <a:pt x="939" y="309"/>
                    <a:pt x="781" y="359"/>
                    <a:pt x="585" y="352"/>
                  </a:cubicBezTo>
                  <a:cubicBezTo>
                    <a:pt x="325" y="343"/>
                    <a:pt x="178" y="242"/>
                    <a:pt x="100" y="159"/>
                  </a:cubicBezTo>
                  <a:cubicBezTo>
                    <a:pt x="43" y="98"/>
                    <a:pt x="13" y="35"/>
                    <a:pt x="0" y="0"/>
                  </a:cubicBezTo>
                  <a:cubicBezTo>
                    <a:pt x="32" y="222"/>
                    <a:pt x="192" y="402"/>
                    <a:pt x="402" y="464"/>
                  </a:cubicBezTo>
                  <a:cubicBezTo>
                    <a:pt x="457" y="418"/>
                    <a:pt x="516" y="353"/>
                    <a:pt x="585" y="355"/>
                  </a:cubicBezTo>
                  <a:cubicBezTo>
                    <a:pt x="597" y="356"/>
                    <a:pt x="608" y="356"/>
                    <a:pt x="620" y="356"/>
                  </a:cubicBezTo>
                  <a:cubicBezTo>
                    <a:pt x="796" y="356"/>
                    <a:pt x="941" y="308"/>
                    <a:pt x="1049" y="213"/>
                  </a:cubicBezTo>
                  <a:cubicBezTo>
                    <a:pt x="1051" y="210"/>
                    <a:pt x="1053" y="207"/>
                    <a:pt x="1055" y="204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88" name="ïSľiḑê">
              <a:extLst>
                <a:ext uri="{FF2B5EF4-FFF2-40B4-BE49-F238E27FC236}">
                  <a16:creationId xmlns="" xmlns:a16="http://schemas.microsoft.com/office/drawing/2014/main" id="{37B67794-8FA1-4C4B-8454-0AB2F321E995}"/>
                </a:ext>
              </a:extLst>
            </p:cNvPr>
            <p:cNvSpPr/>
            <p:nvPr/>
          </p:nvSpPr>
          <p:spPr bwMode="auto">
            <a:xfrm>
              <a:off x="883242" y="1823278"/>
              <a:ext cx="916430" cy="2042603"/>
            </a:xfrm>
            <a:custGeom>
              <a:avLst/>
              <a:gdLst>
                <a:gd name="T0" fmla="*/ 358 w 506"/>
                <a:gd name="T1" fmla="*/ 75 h 1130"/>
                <a:gd name="T2" fmla="*/ 358 w 506"/>
                <a:gd name="T3" fmla="*/ 75 h 1130"/>
                <a:gd name="T4" fmla="*/ 338 w 506"/>
                <a:gd name="T5" fmla="*/ 52 h 1130"/>
                <a:gd name="T6" fmla="*/ 358 w 506"/>
                <a:gd name="T7" fmla="*/ 22 h 1130"/>
                <a:gd name="T8" fmla="*/ 454 w 506"/>
                <a:gd name="T9" fmla="*/ 45 h 1130"/>
                <a:gd name="T10" fmla="*/ 470 w 506"/>
                <a:gd name="T11" fmla="*/ 43 h 1130"/>
                <a:gd name="T12" fmla="*/ 370 w 506"/>
                <a:gd name="T13" fmla="*/ 5 h 1130"/>
                <a:gd name="T14" fmla="*/ 311 w 506"/>
                <a:gd name="T15" fmla="*/ 34 h 1130"/>
                <a:gd name="T16" fmla="*/ 266 w 506"/>
                <a:gd name="T17" fmla="*/ 52 h 1130"/>
                <a:gd name="T18" fmla="*/ 266 w 506"/>
                <a:gd name="T19" fmla="*/ 53 h 1130"/>
                <a:gd name="T20" fmla="*/ 253 w 506"/>
                <a:gd name="T21" fmla="*/ 52 h 1130"/>
                <a:gd name="T22" fmla="*/ 0 w 506"/>
                <a:gd name="T23" fmla="*/ 305 h 1130"/>
                <a:gd name="T24" fmla="*/ 71 w 506"/>
                <a:gd name="T25" fmla="*/ 481 h 1130"/>
                <a:gd name="T26" fmla="*/ 71 w 506"/>
                <a:gd name="T27" fmla="*/ 481 h 1130"/>
                <a:gd name="T28" fmla="*/ 105 w 506"/>
                <a:gd name="T29" fmla="*/ 561 h 1130"/>
                <a:gd name="T30" fmla="*/ 105 w 506"/>
                <a:gd name="T31" fmla="*/ 561 h 1130"/>
                <a:gd name="T32" fmla="*/ 249 w 506"/>
                <a:gd name="T33" fmla="*/ 1082 h 1130"/>
                <a:gd name="T34" fmla="*/ 243 w 506"/>
                <a:gd name="T35" fmla="*/ 1078 h 1130"/>
                <a:gd name="T36" fmla="*/ 140 w 506"/>
                <a:gd name="T37" fmla="*/ 601 h 1130"/>
                <a:gd name="T38" fmla="*/ 204 w 506"/>
                <a:gd name="T39" fmla="*/ 553 h 1130"/>
                <a:gd name="T40" fmla="*/ 207 w 506"/>
                <a:gd name="T41" fmla="*/ 554 h 1130"/>
                <a:gd name="T42" fmla="*/ 211 w 506"/>
                <a:gd name="T43" fmla="*/ 555 h 1130"/>
                <a:gd name="T44" fmla="*/ 222 w 506"/>
                <a:gd name="T45" fmla="*/ 556 h 1130"/>
                <a:gd name="T46" fmla="*/ 253 w 506"/>
                <a:gd name="T47" fmla="*/ 558 h 1130"/>
                <a:gd name="T48" fmla="*/ 506 w 506"/>
                <a:gd name="T49" fmla="*/ 305 h 1130"/>
                <a:gd name="T50" fmla="*/ 358 w 506"/>
                <a:gd name="T51" fmla="*/ 75 h 1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506" h="1130">
                  <a:moveTo>
                    <a:pt x="358" y="75"/>
                  </a:moveTo>
                  <a:cubicBezTo>
                    <a:pt x="358" y="75"/>
                    <a:pt x="358" y="75"/>
                    <a:pt x="358" y="75"/>
                  </a:cubicBezTo>
                  <a:cubicBezTo>
                    <a:pt x="344" y="69"/>
                    <a:pt x="339" y="60"/>
                    <a:pt x="338" y="52"/>
                  </a:cubicBezTo>
                  <a:cubicBezTo>
                    <a:pt x="337" y="41"/>
                    <a:pt x="347" y="26"/>
                    <a:pt x="358" y="22"/>
                  </a:cubicBezTo>
                  <a:cubicBezTo>
                    <a:pt x="417" y="1"/>
                    <a:pt x="454" y="45"/>
                    <a:pt x="454" y="45"/>
                  </a:cubicBezTo>
                  <a:cubicBezTo>
                    <a:pt x="470" y="43"/>
                    <a:pt x="470" y="43"/>
                    <a:pt x="470" y="43"/>
                  </a:cubicBezTo>
                  <a:cubicBezTo>
                    <a:pt x="439" y="6"/>
                    <a:pt x="401" y="0"/>
                    <a:pt x="370" y="5"/>
                  </a:cubicBezTo>
                  <a:cubicBezTo>
                    <a:pt x="348" y="8"/>
                    <a:pt x="328" y="19"/>
                    <a:pt x="311" y="34"/>
                  </a:cubicBezTo>
                  <a:cubicBezTo>
                    <a:pt x="286" y="56"/>
                    <a:pt x="266" y="52"/>
                    <a:pt x="266" y="52"/>
                  </a:cubicBezTo>
                  <a:cubicBezTo>
                    <a:pt x="266" y="53"/>
                    <a:pt x="266" y="53"/>
                    <a:pt x="266" y="53"/>
                  </a:cubicBezTo>
                  <a:cubicBezTo>
                    <a:pt x="261" y="52"/>
                    <a:pt x="257" y="52"/>
                    <a:pt x="253" y="52"/>
                  </a:cubicBezTo>
                  <a:cubicBezTo>
                    <a:pt x="113" y="52"/>
                    <a:pt x="0" y="165"/>
                    <a:pt x="0" y="305"/>
                  </a:cubicBezTo>
                  <a:cubicBezTo>
                    <a:pt x="0" y="374"/>
                    <a:pt x="27" y="436"/>
                    <a:pt x="71" y="481"/>
                  </a:cubicBezTo>
                  <a:cubicBezTo>
                    <a:pt x="71" y="481"/>
                    <a:pt x="71" y="481"/>
                    <a:pt x="71" y="481"/>
                  </a:cubicBezTo>
                  <a:cubicBezTo>
                    <a:pt x="111" y="521"/>
                    <a:pt x="105" y="561"/>
                    <a:pt x="105" y="561"/>
                  </a:cubicBezTo>
                  <a:cubicBezTo>
                    <a:pt x="105" y="561"/>
                    <a:pt x="105" y="561"/>
                    <a:pt x="105" y="561"/>
                  </a:cubicBezTo>
                  <a:cubicBezTo>
                    <a:pt x="76" y="769"/>
                    <a:pt x="52" y="1130"/>
                    <a:pt x="249" y="1082"/>
                  </a:cubicBezTo>
                  <a:cubicBezTo>
                    <a:pt x="243" y="1078"/>
                    <a:pt x="243" y="1078"/>
                    <a:pt x="243" y="1078"/>
                  </a:cubicBezTo>
                  <a:cubicBezTo>
                    <a:pt x="243" y="1078"/>
                    <a:pt x="65" y="1108"/>
                    <a:pt x="140" y="601"/>
                  </a:cubicBezTo>
                  <a:cubicBezTo>
                    <a:pt x="143" y="586"/>
                    <a:pt x="155" y="546"/>
                    <a:pt x="204" y="553"/>
                  </a:cubicBezTo>
                  <a:cubicBezTo>
                    <a:pt x="205" y="554"/>
                    <a:pt x="206" y="554"/>
                    <a:pt x="207" y="554"/>
                  </a:cubicBezTo>
                  <a:cubicBezTo>
                    <a:pt x="209" y="554"/>
                    <a:pt x="210" y="554"/>
                    <a:pt x="211" y="555"/>
                  </a:cubicBezTo>
                  <a:cubicBezTo>
                    <a:pt x="215" y="556"/>
                    <a:pt x="219" y="556"/>
                    <a:pt x="222" y="556"/>
                  </a:cubicBezTo>
                  <a:cubicBezTo>
                    <a:pt x="232" y="557"/>
                    <a:pt x="242" y="558"/>
                    <a:pt x="253" y="558"/>
                  </a:cubicBezTo>
                  <a:cubicBezTo>
                    <a:pt x="392" y="558"/>
                    <a:pt x="506" y="445"/>
                    <a:pt x="506" y="305"/>
                  </a:cubicBezTo>
                  <a:cubicBezTo>
                    <a:pt x="506" y="203"/>
                    <a:pt x="445" y="115"/>
                    <a:pt x="358" y="75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89" name="ïšļïďe">
              <a:extLst>
                <a:ext uri="{FF2B5EF4-FFF2-40B4-BE49-F238E27FC236}">
                  <a16:creationId xmlns="" xmlns:a16="http://schemas.microsoft.com/office/drawing/2014/main" id="{58C72C58-8540-B54D-8225-6BEF8E0E0BE2}"/>
                </a:ext>
              </a:extLst>
            </p:cNvPr>
            <p:cNvSpPr/>
            <p:nvPr/>
          </p:nvSpPr>
          <p:spPr bwMode="auto">
            <a:xfrm>
              <a:off x="986671" y="2005836"/>
              <a:ext cx="695666" cy="695666"/>
            </a:xfrm>
            <a:prstGeom prst="ellipse">
              <a:avLst/>
            </a:prstGeom>
            <a:noFill/>
            <a:ln w="19050">
              <a:noFill/>
              <a:round/>
              <a:headEnd/>
              <a:tailEnd/>
            </a:ln>
          </p:spPr>
          <p:txBody>
            <a:bodyPr vert="horz" wrap="square" lIns="91440" tIns="45720" rIns="91440" bIns="45720" anchor="ctr" anchorCtr="1" compatLnSpc="1">
              <a:prstTxWarp prst="textNoShape">
                <a:avLst/>
              </a:prstTxWarp>
              <a:normAutofit fontScale="62500" lnSpcReduction="20000"/>
            </a:bodyPr>
            <a:lstStyle/>
            <a:p>
              <a:pPr algn="ctr"/>
              <a:r>
                <a:rPr lang="en-US" altLang="zh-CN" sz="2000" dirty="0">
                  <a:solidFill>
                    <a:schemeClr val="bg1"/>
                  </a:solidFill>
                  <a:latin typeface="Impact" panose="020B0806030902050204" pitchFamily="34" charset="0"/>
                </a:rPr>
                <a:t>01</a:t>
              </a:r>
            </a:p>
          </p:txBody>
        </p:sp>
      </p:grpSp>
      <p:sp>
        <p:nvSpPr>
          <p:cNvPr id="92" name="iṩliḑè">
            <a:extLst>
              <a:ext uri="{FF2B5EF4-FFF2-40B4-BE49-F238E27FC236}">
                <a16:creationId xmlns="" xmlns:a16="http://schemas.microsoft.com/office/drawing/2014/main" id="{9A3AB0E9-48A1-724B-93AA-C515AC6BA011}"/>
              </a:ext>
            </a:extLst>
          </p:cNvPr>
          <p:cNvSpPr txBox="1"/>
          <p:nvPr/>
        </p:nvSpPr>
        <p:spPr>
          <a:xfrm>
            <a:off x="4779189" y="4177098"/>
            <a:ext cx="3058908" cy="1173461"/>
          </a:xfrm>
          <a:prstGeom prst="roundRect">
            <a:avLst/>
          </a:prstGeom>
          <a:noFill/>
          <a:ln>
            <a:noFill/>
          </a:ln>
        </p:spPr>
        <p:txBody>
          <a:bodyPr wrap="none" lIns="90000" tIns="46800" rIns="90000" bIns="46800" anchor="b" anchorCtr="0">
            <a:noAutofit/>
          </a:bodyPr>
          <a:lstStyle/>
          <a:p>
            <a:pPr algn="ctr"/>
            <a:r>
              <a:rPr lang="en-US" altLang="zh-CN" sz="1100" dirty="0"/>
              <a:t>Start Week Cost </a:t>
            </a:r>
          </a:p>
          <a:p>
            <a:pPr algn="ctr"/>
            <a:r>
              <a:rPr lang="en-US" altLang="zh-CN" sz="1100" dirty="0"/>
              <a:t>($3/</a:t>
            </a:r>
            <a:r>
              <a:rPr lang="en-US" altLang="zh-CN" sz="1100" dirty="0" err="1"/>
              <a:t>Mwh</a:t>
            </a:r>
            <a:r>
              <a:rPr lang="en-US" altLang="zh-CN" sz="1100" dirty="0"/>
              <a:t>)</a:t>
            </a:r>
          </a:p>
        </p:txBody>
      </p:sp>
      <p:grpSp>
        <p:nvGrpSpPr>
          <p:cNvPr id="93" name="îś1iḋè">
            <a:extLst>
              <a:ext uri="{FF2B5EF4-FFF2-40B4-BE49-F238E27FC236}">
                <a16:creationId xmlns="" xmlns:a16="http://schemas.microsoft.com/office/drawing/2014/main" id="{1ED75FE6-E453-1946-9577-21A57DC6EB51}"/>
              </a:ext>
            </a:extLst>
          </p:cNvPr>
          <p:cNvGrpSpPr/>
          <p:nvPr/>
        </p:nvGrpSpPr>
        <p:grpSpPr>
          <a:xfrm>
            <a:off x="7329255" y="4245057"/>
            <a:ext cx="1328349" cy="1363473"/>
            <a:chOff x="851340" y="1823278"/>
            <a:chExt cx="2060878" cy="2132122"/>
          </a:xfrm>
        </p:grpSpPr>
        <p:sp>
          <p:nvSpPr>
            <p:cNvPr id="94" name="ísliḑe">
              <a:extLst>
                <a:ext uri="{FF2B5EF4-FFF2-40B4-BE49-F238E27FC236}">
                  <a16:creationId xmlns="" xmlns:a16="http://schemas.microsoft.com/office/drawing/2014/main" id="{B8744ABA-09A8-884B-888A-AD8535E5A27D}"/>
                </a:ext>
              </a:extLst>
            </p:cNvPr>
            <p:cNvSpPr/>
            <p:nvPr/>
          </p:nvSpPr>
          <p:spPr bwMode="auto">
            <a:xfrm>
              <a:off x="851340" y="1896261"/>
              <a:ext cx="2060878" cy="2059139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95" name="îSḷiḓê">
              <a:extLst>
                <a:ext uri="{FF2B5EF4-FFF2-40B4-BE49-F238E27FC236}">
                  <a16:creationId xmlns="" xmlns:a16="http://schemas.microsoft.com/office/drawing/2014/main" id="{F4AA7BB1-7B1E-0B40-879C-94A648525A32}"/>
                </a:ext>
              </a:extLst>
            </p:cNvPr>
            <p:cNvSpPr/>
            <p:nvPr/>
          </p:nvSpPr>
          <p:spPr bwMode="auto">
            <a:xfrm>
              <a:off x="1462864" y="3449876"/>
              <a:ext cx="1312417" cy="495203"/>
            </a:xfrm>
            <a:custGeom>
              <a:avLst/>
              <a:gdLst>
                <a:gd name="T0" fmla="*/ 238 w 725"/>
                <a:gd name="T1" fmla="*/ 274 h 274"/>
                <a:gd name="T2" fmla="*/ 725 w 725"/>
                <a:gd name="T3" fmla="*/ 0 h 274"/>
                <a:gd name="T4" fmla="*/ 239 w 725"/>
                <a:gd name="T5" fmla="*/ 140 h 274"/>
                <a:gd name="T6" fmla="*/ 0 w 725"/>
                <a:gd name="T7" fmla="*/ 221 h 274"/>
                <a:gd name="T8" fmla="*/ 238 w 725"/>
                <a:gd name="T9" fmla="*/ 274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5" h="274">
                  <a:moveTo>
                    <a:pt x="238" y="274"/>
                  </a:moveTo>
                  <a:cubicBezTo>
                    <a:pt x="444" y="274"/>
                    <a:pt x="625" y="164"/>
                    <a:pt x="725" y="0"/>
                  </a:cubicBezTo>
                  <a:cubicBezTo>
                    <a:pt x="715" y="7"/>
                    <a:pt x="560" y="163"/>
                    <a:pt x="239" y="140"/>
                  </a:cubicBezTo>
                  <a:cubicBezTo>
                    <a:pt x="76" y="128"/>
                    <a:pt x="18" y="174"/>
                    <a:pt x="0" y="221"/>
                  </a:cubicBezTo>
                  <a:cubicBezTo>
                    <a:pt x="72" y="255"/>
                    <a:pt x="153" y="274"/>
                    <a:pt x="238" y="274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rmAutofit fontScale="92500" lnSpcReduction="20000"/>
            </a:bodyPr>
            <a:lstStyle/>
            <a:p>
              <a:pPr algn="ctr"/>
              <a:endParaRPr/>
            </a:p>
          </p:txBody>
        </p:sp>
        <p:sp>
          <p:nvSpPr>
            <p:cNvPr id="96" name="ïṡlíḍê">
              <a:extLst>
                <a:ext uri="{FF2B5EF4-FFF2-40B4-BE49-F238E27FC236}">
                  <a16:creationId xmlns="" xmlns:a16="http://schemas.microsoft.com/office/drawing/2014/main" id="{1C359DEF-C650-2C4F-BA94-2F7F35CF5204}"/>
                </a:ext>
              </a:extLst>
            </p:cNvPr>
            <p:cNvSpPr/>
            <p:nvPr/>
          </p:nvSpPr>
          <p:spPr bwMode="auto">
            <a:xfrm>
              <a:off x="876279" y="3065202"/>
              <a:ext cx="1910316" cy="838103"/>
            </a:xfrm>
            <a:custGeom>
              <a:avLst/>
              <a:gdLst>
                <a:gd name="T0" fmla="*/ 1055 w 1055"/>
                <a:gd name="T1" fmla="*/ 204 h 464"/>
                <a:gd name="T2" fmla="*/ 585 w 1055"/>
                <a:gd name="T3" fmla="*/ 352 h 464"/>
                <a:gd name="T4" fmla="*/ 100 w 1055"/>
                <a:gd name="T5" fmla="*/ 159 h 464"/>
                <a:gd name="T6" fmla="*/ 0 w 1055"/>
                <a:gd name="T7" fmla="*/ 0 h 464"/>
                <a:gd name="T8" fmla="*/ 402 w 1055"/>
                <a:gd name="T9" fmla="*/ 464 h 464"/>
                <a:gd name="T10" fmla="*/ 585 w 1055"/>
                <a:gd name="T11" fmla="*/ 355 h 464"/>
                <a:gd name="T12" fmla="*/ 620 w 1055"/>
                <a:gd name="T13" fmla="*/ 356 h 464"/>
                <a:gd name="T14" fmla="*/ 1049 w 1055"/>
                <a:gd name="T15" fmla="*/ 213 h 464"/>
                <a:gd name="T16" fmla="*/ 1055 w 1055"/>
                <a:gd name="T17" fmla="*/ 204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55" h="464">
                  <a:moveTo>
                    <a:pt x="1055" y="204"/>
                  </a:moveTo>
                  <a:cubicBezTo>
                    <a:pt x="939" y="309"/>
                    <a:pt x="781" y="359"/>
                    <a:pt x="585" y="352"/>
                  </a:cubicBezTo>
                  <a:cubicBezTo>
                    <a:pt x="325" y="343"/>
                    <a:pt x="178" y="242"/>
                    <a:pt x="100" y="159"/>
                  </a:cubicBezTo>
                  <a:cubicBezTo>
                    <a:pt x="43" y="98"/>
                    <a:pt x="13" y="35"/>
                    <a:pt x="0" y="0"/>
                  </a:cubicBezTo>
                  <a:cubicBezTo>
                    <a:pt x="32" y="222"/>
                    <a:pt x="192" y="402"/>
                    <a:pt x="402" y="464"/>
                  </a:cubicBezTo>
                  <a:cubicBezTo>
                    <a:pt x="457" y="418"/>
                    <a:pt x="516" y="353"/>
                    <a:pt x="585" y="355"/>
                  </a:cubicBezTo>
                  <a:cubicBezTo>
                    <a:pt x="597" y="356"/>
                    <a:pt x="608" y="356"/>
                    <a:pt x="620" y="356"/>
                  </a:cubicBezTo>
                  <a:cubicBezTo>
                    <a:pt x="796" y="356"/>
                    <a:pt x="941" y="308"/>
                    <a:pt x="1049" y="213"/>
                  </a:cubicBezTo>
                  <a:cubicBezTo>
                    <a:pt x="1051" y="210"/>
                    <a:pt x="1053" y="207"/>
                    <a:pt x="1055" y="204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97" name="ïSľiḑê">
              <a:extLst>
                <a:ext uri="{FF2B5EF4-FFF2-40B4-BE49-F238E27FC236}">
                  <a16:creationId xmlns="" xmlns:a16="http://schemas.microsoft.com/office/drawing/2014/main" id="{3D18C632-23CD-3E4D-9090-3DF4E5AD148D}"/>
                </a:ext>
              </a:extLst>
            </p:cNvPr>
            <p:cNvSpPr/>
            <p:nvPr/>
          </p:nvSpPr>
          <p:spPr bwMode="auto">
            <a:xfrm>
              <a:off x="883242" y="1823278"/>
              <a:ext cx="916430" cy="2042603"/>
            </a:xfrm>
            <a:custGeom>
              <a:avLst/>
              <a:gdLst>
                <a:gd name="T0" fmla="*/ 358 w 506"/>
                <a:gd name="T1" fmla="*/ 75 h 1130"/>
                <a:gd name="T2" fmla="*/ 358 w 506"/>
                <a:gd name="T3" fmla="*/ 75 h 1130"/>
                <a:gd name="T4" fmla="*/ 338 w 506"/>
                <a:gd name="T5" fmla="*/ 52 h 1130"/>
                <a:gd name="T6" fmla="*/ 358 w 506"/>
                <a:gd name="T7" fmla="*/ 22 h 1130"/>
                <a:gd name="T8" fmla="*/ 454 w 506"/>
                <a:gd name="T9" fmla="*/ 45 h 1130"/>
                <a:gd name="T10" fmla="*/ 470 w 506"/>
                <a:gd name="T11" fmla="*/ 43 h 1130"/>
                <a:gd name="T12" fmla="*/ 370 w 506"/>
                <a:gd name="T13" fmla="*/ 5 h 1130"/>
                <a:gd name="T14" fmla="*/ 311 w 506"/>
                <a:gd name="T15" fmla="*/ 34 h 1130"/>
                <a:gd name="T16" fmla="*/ 266 w 506"/>
                <a:gd name="T17" fmla="*/ 52 h 1130"/>
                <a:gd name="T18" fmla="*/ 266 w 506"/>
                <a:gd name="T19" fmla="*/ 53 h 1130"/>
                <a:gd name="T20" fmla="*/ 253 w 506"/>
                <a:gd name="T21" fmla="*/ 52 h 1130"/>
                <a:gd name="T22" fmla="*/ 0 w 506"/>
                <a:gd name="T23" fmla="*/ 305 h 1130"/>
                <a:gd name="T24" fmla="*/ 71 w 506"/>
                <a:gd name="T25" fmla="*/ 481 h 1130"/>
                <a:gd name="T26" fmla="*/ 71 w 506"/>
                <a:gd name="T27" fmla="*/ 481 h 1130"/>
                <a:gd name="T28" fmla="*/ 105 w 506"/>
                <a:gd name="T29" fmla="*/ 561 h 1130"/>
                <a:gd name="T30" fmla="*/ 105 w 506"/>
                <a:gd name="T31" fmla="*/ 561 h 1130"/>
                <a:gd name="T32" fmla="*/ 249 w 506"/>
                <a:gd name="T33" fmla="*/ 1082 h 1130"/>
                <a:gd name="T34" fmla="*/ 243 w 506"/>
                <a:gd name="T35" fmla="*/ 1078 h 1130"/>
                <a:gd name="T36" fmla="*/ 140 w 506"/>
                <a:gd name="T37" fmla="*/ 601 h 1130"/>
                <a:gd name="T38" fmla="*/ 204 w 506"/>
                <a:gd name="T39" fmla="*/ 553 h 1130"/>
                <a:gd name="T40" fmla="*/ 207 w 506"/>
                <a:gd name="T41" fmla="*/ 554 h 1130"/>
                <a:gd name="T42" fmla="*/ 211 w 506"/>
                <a:gd name="T43" fmla="*/ 555 h 1130"/>
                <a:gd name="T44" fmla="*/ 222 w 506"/>
                <a:gd name="T45" fmla="*/ 556 h 1130"/>
                <a:gd name="T46" fmla="*/ 253 w 506"/>
                <a:gd name="T47" fmla="*/ 558 h 1130"/>
                <a:gd name="T48" fmla="*/ 506 w 506"/>
                <a:gd name="T49" fmla="*/ 305 h 1130"/>
                <a:gd name="T50" fmla="*/ 358 w 506"/>
                <a:gd name="T51" fmla="*/ 75 h 1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506" h="1130">
                  <a:moveTo>
                    <a:pt x="358" y="75"/>
                  </a:moveTo>
                  <a:cubicBezTo>
                    <a:pt x="358" y="75"/>
                    <a:pt x="358" y="75"/>
                    <a:pt x="358" y="75"/>
                  </a:cubicBezTo>
                  <a:cubicBezTo>
                    <a:pt x="344" y="69"/>
                    <a:pt x="339" y="60"/>
                    <a:pt x="338" y="52"/>
                  </a:cubicBezTo>
                  <a:cubicBezTo>
                    <a:pt x="337" y="41"/>
                    <a:pt x="347" y="26"/>
                    <a:pt x="358" y="22"/>
                  </a:cubicBezTo>
                  <a:cubicBezTo>
                    <a:pt x="417" y="1"/>
                    <a:pt x="454" y="45"/>
                    <a:pt x="454" y="45"/>
                  </a:cubicBezTo>
                  <a:cubicBezTo>
                    <a:pt x="470" y="43"/>
                    <a:pt x="470" y="43"/>
                    <a:pt x="470" y="43"/>
                  </a:cubicBezTo>
                  <a:cubicBezTo>
                    <a:pt x="439" y="6"/>
                    <a:pt x="401" y="0"/>
                    <a:pt x="370" y="5"/>
                  </a:cubicBezTo>
                  <a:cubicBezTo>
                    <a:pt x="348" y="8"/>
                    <a:pt x="328" y="19"/>
                    <a:pt x="311" y="34"/>
                  </a:cubicBezTo>
                  <a:cubicBezTo>
                    <a:pt x="286" y="56"/>
                    <a:pt x="266" y="52"/>
                    <a:pt x="266" y="52"/>
                  </a:cubicBezTo>
                  <a:cubicBezTo>
                    <a:pt x="266" y="53"/>
                    <a:pt x="266" y="53"/>
                    <a:pt x="266" y="53"/>
                  </a:cubicBezTo>
                  <a:cubicBezTo>
                    <a:pt x="261" y="52"/>
                    <a:pt x="257" y="52"/>
                    <a:pt x="253" y="52"/>
                  </a:cubicBezTo>
                  <a:cubicBezTo>
                    <a:pt x="113" y="52"/>
                    <a:pt x="0" y="165"/>
                    <a:pt x="0" y="305"/>
                  </a:cubicBezTo>
                  <a:cubicBezTo>
                    <a:pt x="0" y="374"/>
                    <a:pt x="27" y="436"/>
                    <a:pt x="71" y="481"/>
                  </a:cubicBezTo>
                  <a:cubicBezTo>
                    <a:pt x="71" y="481"/>
                    <a:pt x="71" y="481"/>
                    <a:pt x="71" y="481"/>
                  </a:cubicBezTo>
                  <a:cubicBezTo>
                    <a:pt x="111" y="521"/>
                    <a:pt x="105" y="561"/>
                    <a:pt x="105" y="561"/>
                  </a:cubicBezTo>
                  <a:cubicBezTo>
                    <a:pt x="105" y="561"/>
                    <a:pt x="105" y="561"/>
                    <a:pt x="105" y="561"/>
                  </a:cubicBezTo>
                  <a:cubicBezTo>
                    <a:pt x="76" y="769"/>
                    <a:pt x="52" y="1130"/>
                    <a:pt x="249" y="1082"/>
                  </a:cubicBezTo>
                  <a:cubicBezTo>
                    <a:pt x="243" y="1078"/>
                    <a:pt x="243" y="1078"/>
                    <a:pt x="243" y="1078"/>
                  </a:cubicBezTo>
                  <a:cubicBezTo>
                    <a:pt x="243" y="1078"/>
                    <a:pt x="65" y="1108"/>
                    <a:pt x="140" y="601"/>
                  </a:cubicBezTo>
                  <a:cubicBezTo>
                    <a:pt x="143" y="586"/>
                    <a:pt x="155" y="546"/>
                    <a:pt x="204" y="553"/>
                  </a:cubicBezTo>
                  <a:cubicBezTo>
                    <a:pt x="205" y="554"/>
                    <a:pt x="206" y="554"/>
                    <a:pt x="207" y="554"/>
                  </a:cubicBezTo>
                  <a:cubicBezTo>
                    <a:pt x="209" y="554"/>
                    <a:pt x="210" y="554"/>
                    <a:pt x="211" y="555"/>
                  </a:cubicBezTo>
                  <a:cubicBezTo>
                    <a:pt x="215" y="556"/>
                    <a:pt x="219" y="556"/>
                    <a:pt x="222" y="556"/>
                  </a:cubicBezTo>
                  <a:cubicBezTo>
                    <a:pt x="232" y="557"/>
                    <a:pt x="242" y="558"/>
                    <a:pt x="253" y="558"/>
                  </a:cubicBezTo>
                  <a:cubicBezTo>
                    <a:pt x="392" y="558"/>
                    <a:pt x="506" y="445"/>
                    <a:pt x="506" y="305"/>
                  </a:cubicBezTo>
                  <a:cubicBezTo>
                    <a:pt x="506" y="203"/>
                    <a:pt x="445" y="115"/>
                    <a:pt x="358" y="75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98" name="ïšļïďe">
              <a:extLst>
                <a:ext uri="{FF2B5EF4-FFF2-40B4-BE49-F238E27FC236}">
                  <a16:creationId xmlns="" xmlns:a16="http://schemas.microsoft.com/office/drawing/2014/main" id="{DAB94AF5-D228-B248-8E4B-83C9A4E2EEBE}"/>
                </a:ext>
              </a:extLst>
            </p:cNvPr>
            <p:cNvSpPr/>
            <p:nvPr/>
          </p:nvSpPr>
          <p:spPr bwMode="auto">
            <a:xfrm>
              <a:off x="986671" y="2005836"/>
              <a:ext cx="695666" cy="695666"/>
            </a:xfrm>
            <a:prstGeom prst="ellipse">
              <a:avLst/>
            </a:prstGeom>
            <a:noFill/>
            <a:ln w="19050">
              <a:noFill/>
              <a:round/>
              <a:headEnd/>
              <a:tailEnd/>
            </a:ln>
          </p:spPr>
          <p:txBody>
            <a:bodyPr vert="horz" wrap="square" lIns="91440" tIns="45720" rIns="91440" bIns="45720" anchor="ctr" anchorCtr="1" compatLnSpc="1">
              <a:prstTxWarp prst="textNoShape">
                <a:avLst/>
              </a:prstTxWarp>
              <a:normAutofit fontScale="47500" lnSpcReduction="20000"/>
            </a:bodyPr>
            <a:lstStyle/>
            <a:p>
              <a:pPr algn="ctr"/>
              <a:r>
                <a:rPr lang="en-US" altLang="zh-CN" sz="2000" dirty="0">
                  <a:solidFill>
                    <a:schemeClr val="bg1"/>
                  </a:solidFill>
                  <a:latin typeface="Impact" panose="020B0806030902050204" pitchFamily="34" charset="0"/>
                </a:rPr>
                <a:t>02</a:t>
              </a:r>
            </a:p>
          </p:txBody>
        </p:sp>
      </p:grpSp>
      <p:sp>
        <p:nvSpPr>
          <p:cNvPr id="99" name="iṩliḑè">
            <a:extLst>
              <a:ext uri="{FF2B5EF4-FFF2-40B4-BE49-F238E27FC236}">
                <a16:creationId xmlns="" xmlns:a16="http://schemas.microsoft.com/office/drawing/2014/main" id="{8B13388E-A7A2-9C4B-91BC-BA6DCEA1ECD7}"/>
              </a:ext>
            </a:extLst>
          </p:cNvPr>
          <p:cNvSpPr txBox="1"/>
          <p:nvPr/>
        </p:nvSpPr>
        <p:spPr>
          <a:xfrm>
            <a:off x="6496732" y="4102079"/>
            <a:ext cx="3058908" cy="1173461"/>
          </a:xfrm>
          <a:prstGeom prst="roundRect">
            <a:avLst/>
          </a:prstGeom>
          <a:noFill/>
          <a:ln>
            <a:noFill/>
          </a:ln>
        </p:spPr>
        <p:txBody>
          <a:bodyPr wrap="none" lIns="90000" tIns="46800" rIns="90000" bIns="46800" anchor="b" anchorCtr="0">
            <a:noAutofit/>
          </a:bodyPr>
          <a:lstStyle/>
          <a:p>
            <a:pPr algn="ctr"/>
            <a:r>
              <a:rPr lang="en-US" altLang="zh-CN" sz="1100" dirty="0"/>
              <a:t>End Week Lag</a:t>
            </a:r>
          </a:p>
        </p:txBody>
      </p:sp>
      <p:sp>
        <p:nvSpPr>
          <p:cNvPr id="100" name="iṩliḑè">
            <a:extLst>
              <a:ext uri="{FF2B5EF4-FFF2-40B4-BE49-F238E27FC236}">
                <a16:creationId xmlns="" xmlns:a16="http://schemas.microsoft.com/office/drawing/2014/main" id="{7794CCC1-8C3B-F143-B3AB-FA473E09C2EE}"/>
              </a:ext>
            </a:extLst>
          </p:cNvPr>
          <p:cNvSpPr txBox="1"/>
          <p:nvPr/>
        </p:nvSpPr>
        <p:spPr>
          <a:xfrm>
            <a:off x="4829239" y="3781963"/>
            <a:ext cx="2428305" cy="287652"/>
          </a:xfrm>
          <a:prstGeom prst="roundRect">
            <a:avLst/>
          </a:prstGeom>
          <a:noFill/>
          <a:ln>
            <a:noFill/>
          </a:ln>
        </p:spPr>
        <p:txBody>
          <a:bodyPr wrap="none" lIns="90000" tIns="46800" rIns="90000" bIns="46800" anchor="b" anchorCtr="0">
            <a:noAutofit/>
          </a:bodyPr>
          <a:lstStyle/>
          <a:p>
            <a:r>
              <a:rPr lang="en-US" altLang="zh-CN" b="1" dirty="0"/>
              <a:t>[ Two Constraints ]</a:t>
            </a:r>
          </a:p>
        </p:txBody>
      </p:sp>
      <p:grpSp>
        <p:nvGrpSpPr>
          <p:cNvPr id="101" name="Group 100">
            <a:extLst>
              <a:ext uri="{FF2B5EF4-FFF2-40B4-BE49-F238E27FC236}">
                <a16:creationId xmlns="" xmlns:a16="http://schemas.microsoft.com/office/drawing/2014/main" id="{8C9A94F2-E448-F647-A727-7E39857371DB}"/>
              </a:ext>
            </a:extLst>
          </p:cNvPr>
          <p:cNvGrpSpPr/>
          <p:nvPr/>
        </p:nvGrpSpPr>
        <p:grpSpPr>
          <a:xfrm>
            <a:off x="1673774" y="6083987"/>
            <a:ext cx="8970145" cy="419857"/>
            <a:chOff x="1285691" y="6093830"/>
            <a:chExt cx="8970145" cy="419857"/>
          </a:xfrm>
        </p:grpSpPr>
        <p:grpSp>
          <p:nvGrpSpPr>
            <p:cNvPr id="102" name="Group 101">
              <a:extLst>
                <a:ext uri="{FF2B5EF4-FFF2-40B4-BE49-F238E27FC236}">
                  <a16:creationId xmlns="" xmlns:a16="http://schemas.microsoft.com/office/drawing/2014/main" id="{6C6FC81F-4769-254A-8FCF-7F817F5B60AD}"/>
                </a:ext>
              </a:extLst>
            </p:cNvPr>
            <p:cNvGrpSpPr/>
            <p:nvPr/>
          </p:nvGrpSpPr>
          <p:grpSpPr>
            <a:xfrm>
              <a:off x="1663007" y="6093830"/>
              <a:ext cx="8592829" cy="419857"/>
              <a:chOff x="1663007" y="6093830"/>
              <a:chExt cx="8592829" cy="419857"/>
            </a:xfrm>
          </p:grpSpPr>
          <p:sp>
            <p:nvSpPr>
              <p:cNvPr id="104" name="Chevron 103">
                <a:extLst>
                  <a:ext uri="{FF2B5EF4-FFF2-40B4-BE49-F238E27FC236}">
                    <a16:creationId xmlns="" xmlns:a16="http://schemas.microsoft.com/office/drawing/2014/main" id="{3FBD03E7-4782-F444-A13A-8AD9BCF9F446}"/>
                  </a:ext>
                </a:extLst>
              </p:cNvPr>
              <p:cNvSpPr/>
              <p:nvPr/>
            </p:nvSpPr>
            <p:spPr>
              <a:xfrm>
                <a:off x="3360544" y="6141156"/>
                <a:ext cx="1802681" cy="372531"/>
              </a:xfrm>
              <a:prstGeom prst="chevron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5" name="Chevron 104">
                <a:extLst>
                  <a:ext uri="{FF2B5EF4-FFF2-40B4-BE49-F238E27FC236}">
                    <a16:creationId xmlns="" xmlns:a16="http://schemas.microsoft.com/office/drawing/2014/main" id="{98540FF3-AB7D-8743-AC42-7356EF735AE9}"/>
                  </a:ext>
                </a:extLst>
              </p:cNvPr>
              <p:cNvSpPr/>
              <p:nvPr/>
            </p:nvSpPr>
            <p:spPr>
              <a:xfrm>
                <a:off x="5058081" y="6141155"/>
                <a:ext cx="1802681" cy="372531"/>
              </a:xfrm>
              <a:prstGeom prst="chevron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6" name="Chevron 105">
                <a:extLst>
                  <a:ext uri="{FF2B5EF4-FFF2-40B4-BE49-F238E27FC236}">
                    <a16:creationId xmlns="" xmlns:a16="http://schemas.microsoft.com/office/drawing/2014/main" id="{DF6CA570-AC52-8242-B051-7335E3669ADF}"/>
                  </a:ext>
                </a:extLst>
              </p:cNvPr>
              <p:cNvSpPr/>
              <p:nvPr/>
            </p:nvSpPr>
            <p:spPr>
              <a:xfrm>
                <a:off x="6755618" y="6141155"/>
                <a:ext cx="1802681" cy="372531"/>
              </a:xfrm>
              <a:prstGeom prst="chevron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7" name="Chevron 106">
                <a:extLst>
                  <a:ext uri="{FF2B5EF4-FFF2-40B4-BE49-F238E27FC236}">
                    <a16:creationId xmlns="" xmlns:a16="http://schemas.microsoft.com/office/drawing/2014/main" id="{C8F0D126-AC47-7040-B9AE-A1D6C1C45869}"/>
                  </a:ext>
                </a:extLst>
              </p:cNvPr>
              <p:cNvSpPr/>
              <p:nvPr/>
            </p:nvSpPr>
            <p:spPr>
              <a:xfrm>
                <a:off x="8453155" y="6141154"/>
                <a:ext cx="1802681" cy="372531"/>
              </a:xfrm>
              <a:prstGeom prst="chevron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8" name="Pentagon 107">
                <a:extLst>
                  <a:ext uri="{FF2B5EF4-FFF2-40B4-BE49-F238E27FC236}">
                    <a16:creationId xmlns="" xmlns:a16="http://schemas.microsoft.com/office/drawing/2014/main" id="{E78D2655-6A7A-BD47-A196-5722D955D879}"/>
                  </a:ext>
                </a:extLst>
              </p:cNvPr>
              <p:cNvSpPr/>
              <p:nvPr/>
            </p:nvSpPr>
            <p:spPr>
              <a:xfrm>
                <a:off x="1663007" y="6140490"/>
                <a:ext cx="1792587" cy="350619"/>
              </a:xfrm>
              <a:prstGeom prst="homePlate">
                <a:avLst/>
              </a:prstGeom>
              <a:solidFill>
                <a:srgbClr val="0B69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9" name="iṩliḑè">
                <a:extLst>
                  <a:ext uri="{FF2B5EF4-FFF2-40B4-BE49-F238E27FC236}">
                    <a16:creationId xmlns="" xmlns:a16="http://schemas.microsoft.com/office/drawing/2014/main" id="{B5237BAD-10F2-E24E-9D7A-0958A0F2C53A}"/>
                  </a:ext>
                </a:extLst>
              </p:cNvPr>
              <p:cNvSpPr txBox="1"/>
              <p:nvPr/>
            </p:nvSpPr>
            <p:spPr>
              <a:xfrm>
                <a:off x="2662431" y="6094668"/>
                <a:ext cx="2037821" cy="365338"/>
              </a:xfrm>
              <a:prstGeom prst="rect">
                <a:avLst/>
              </a:prstGeom>
              <a:noFill/>
            </p:spPr>
            <p:txBody>
              <a:bodyPr wrap="none" lIns="90000" tIns="46800" rIns="90000" bIns="46800" anchor="b" anchorCtr="0">
                <a:normAutofit/>
              </a:bodyPr>
              <a:lstStyle/>
              <a:p>
                <a:pPr algn="r"/>
                <a:r>
                  <a:rPr lang="en-US" altLang="zh-CN" sz="1200" b="1" dirty="0">
                    <a:solidFill>
                      <a:schemeClr val="bg1"/>
                    </a:solidFill>
                  </a:rPr>
                  <a:t>2 Solution</a:t>
                </a:r>
              </a:p>
            </p:txBody>
          </p:sp>
          <p:sp>
            <p:nvSpPr>
              <p:cNvPr id="110" name="iṩliḑè">
                <a:extLst>
                  <a:ext uri="{FF2B5EF4-FFF2-40B4-BE49-F238E27FC236}">
                    <a16:creationId xmlns="" xmlns:a16="http://schemas.microsoft.com/office/drawing/2014/main" id="{AD828166-BC6B-484A-90F5-98C94F0175B9}"/>
                  </a:ext>
                </a:extLst>
              </p:cNvPr>
              <p:cNvSpPr txBox="1"/>
              <p:nvPr/>
            </p:nvSpPr>
            <p:spPr>
              <a:xfrm>
                <a:off x="4714072" y="6093830"/>
                <a:ext cx="2037821" cy="365338"/>
              </a:xfrm>
              <a:prstGeom prst="rect">
                <a:avLst/>
              </a:prstGeom>
              <a:noFill/>
            </p:spPr>
            <p:txBody>
              <a:bodyPr wrap="none" lIns="90000" tIns="46800" rIns="90000" bIns="46800" anchor="b" anchorCtr="0">
                <a:normAutofit/>
              </a:bodyPr>
              <a:lstStyle/>
              <a:p>
                <a:pPr algn="r"/>
                <a:r>
                  <a:rPr lang="en-US" altLang="zh-CN" sz="1100" b="1" dirty="0">
                    <a:solidFill>
                      <a:schemeClr val="bg1"/>
                    </a:solidFill>
                  </a:rPr>
                  <a:t>3 Underlying Model</a:t>
                </a:r>
              </a:p>
            </p:txBody>
          </p:sp>
          <p:sp>
            <p:nvSpPr>
              <p:cNvPr id="111" name="iṩliḑè">
                <a:extLst>
                  <a:ext uri="{FF2B5EF4-FFF2-40B4-BE49-F238E27FC236}">
                    <a16:creationId xmlns="" xmlns:a16="http://schemas.microsoft.com/office/drawing/2014/main" id="{0DB20699-01F3-3E4F-A90E-8999D18FB9B2}"/>
                  </a:ext>
                </a:extLst>
              </p:cNvPr>
              <p:cNvSpPr txBox="1"/>
              <p:nvPr/>
            </p:nvSpPr>
            <p:spPr>
              <a:xfrm>
                <a:off x="6302739" y="6102234"/>
                <a:ext cx="2241603" cy="365338"/>
              </a:xfrm>
              <a:prstGeom prst="rect">
                <a:avLst/>
              </a:prstGeom>
              <a:noFill/>
            </p:spPr>
            <p:txBody>
              <a:bodyPr wrap="none" lIns="90000" tIns="46800" rIns="90000" bIns="46800" anchor="b" anchorCtr="0">
                <a:normAutofit/>
              </a:bodyPr>
              <a:lstStyle/>
              <a:p>
                <a:pPr algn="r"/>
                <a:r>
                  <a:rPr lang="en-US" altLang="zh-CN" sz="1200" b="1" dirty="0">
                    <a:solidFill>
                      <a:schemeClr val="bg1"/>
                    </a:solidFill>
                  </a:rPr>
                  <a:t>4 </a:t>
                </a:r>
                <a:r>
                  <a:rPr lang="en-US" altLang="zh-CN" sz="1100" b="1" dirty="0">
                    <a:solidFill>
                      <a:schemeClr val="bg1"/>
                    </a:solidFill>
                  </a:rPr>
                  <a:t>Sensitivity Analysis</a:t>
                </a:r>
                <a:endParaRPr lang="en-US" altLang="zh-CN" sz="12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12" name="iṩliḑè">
                <a:extLst>
                  <a:ext uri="{FF2B5EF4-FFF2-40B4-BE49-F238E27FC236}">
                    <a16:creationId xmlns="" xmlns:a16="http://schemas.microsoft.com/office/drawing/2014/main" id="{D18BE308-9EBA-3440-9C3F-96001C3B76AD}"/>
                  </a:ext>
                </a:extLst>
              </p:cNvPr>
              <p:cNvSpPr txBox="1"/>
              <p:nvPr/>
            </p:nvSpPr>
            <p:spPr>
              <a:xfrm>
                <a:off x="7727580" y="6110638"/>
                <a:ext cx="2241603" cy="365338"/>
              </a:xfrm>
              <a:prstGeom prst="rect">
                <a:avLst/>
              </a:prstGeom>
              <a:noFill/>
            </p:spPr>
            <p:txBody>
              <a:bodyPr wrap="none" lIns="90000" tIns="46800" rIns="90000" bIns="46800" anchor="b" anchorCtr="0">
                <a:normAutofit/>
              </a:bodyPr>
              <a:lstStyle/>
              <a:p>
                <a:pPr algn="r"/>
                <a:r>
                  <a:rPr lang="en-US" altLang="zh-CN" sz="1200" b="1" dirty="0">
                    <a:solidFill>
                      <a:schemeClr val="bg1"/>
                    </a:solidFill>
                  </a:rPr>
                  <a:t>5 Legal Issues</a:t>
                </a:r>
              </a:p>
            </p:txBody>
          </p:sp>
        </p:grpSp>
        <p:sp>
          <p:nvSpPr>
            <p:cNvPr id="103" name="iṩliḑè">
              <a:extLst>
                <a:ext uri="{FF2B5EF4-FFF2-40B4-BE49-F238E27FC236}">
                  <a16:creationId xmlns="" xmlns:a16="http://schemas.microsoft.com/office/drawing/2014/main" id="{B8CC82D8-8C05-4D47-AB70-78A4126E1C29}"/>
                </a:ext>
              </a:extLst>
            </p:cNvPr>
            <p:cNvSpPr txBox="1"/>
            <p:nvPr/>
          </p:nvSpPr>
          <p:spPr>
            <a:xfrm>
              <a:off x="1285691" y="6093944"/>
              <a:ext cx="2037821" cy="365338"/>
            </a:xfrm>
            <a:prstGeom prst="rect">
              <a:avLst/>
            </a:prstGeom>
            <a:noFill/>
          </p:spPr>
          <p:txBody>
            <a:bodyPr wrap="none" lIns="90000" tIns="46800" rIns="90000" bIns="46800" anchor="b" anchorCtr="0">
              <a:normAutofit/>
            </a:bodyPr>
            <a:lstStyle/>
            <a:p>
              <a:pPr algn="r"/>
              <a:r>
                <a:rPr lang="en-US" altLang="zh-CN" sz="1200" b="1" dirty="0">
                  <a:solidFill>
                    <a:schemeClr val="bg1"/>
                  </a:solidFill>
                </a:rPr>
                <a:t>1 </a:t>
              </a:r>
              <a:r>
                <a:rPr lang="en-US" altLang="zh-CN" sz="1100" b="1" dirty="0">
                  <a:solidFill>
                    <a:schemeClr val="bg1"/>
                  </a:solidFill>
                </a:rPr>
                <a:t>Client Specifications</a:t>
              </a:r>
              <a:endParaRPr lang="en-US" altLang="zh-CN" sz="1200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113" name="Picture 112">
            <a:extLst>
              <a:ext uri="{FF2B5EF4-FFF2-40B4-BE49-F238E27FC236}">
                <a16:creationId xmlns="" xmlns:a16="http://schemas.microsoft.com/office/drawing/2014/main" id="{0819CA18-C8F4-ED48-B83E-1721861213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343" y="5785385"/>
            <a:ext cx="1534983" cy="770111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="" xmlns:a16="http://schemas.microsoft.com/office/drawing/2014/main" id="{DCA8FD9B-FDF9-F443-9CC8-D2E2E1BCE7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13"/>
          <a:stretch/>
        </p:blipFill>
        <p:spPr>
          <a:xfrm>
            <a:off x="2368982" y="2657739"/>
            <a:ext cx="973068" cy="1219200"/>
          </a:xfrm>
          <a:prstGeom prst="rect">
            <a:avLst/>
          </a:prstGeom>
        </p:spPr>
      </p:pic>
      <p:sp>
        <p:nvSpPr>
          <p:cNvPr id="46" name="iṩliḑè">
            <a:extLst>
              <a:ext uri="{FF2B5EF4-FFF2-40B4-BE49-F238E27FC236}">
                <a16:creationId xmlns="" xmlns:a16="http://schemas.microsoft.com/office/drawing/2014/main" id="{8BA577D0-FB65-6640-B7B2-DC463B192B1F}"/>
              </a:ext>
            </a:extLst>
          </p:cNvPr>
          <p:cNvSpPr txBox="1"/>
          <p:nvPr/>
        </p:nvSpPr>
        <p:spPr>
          <a:xfrm>
            <a:off x="2051090" y="3838568"/>
            <a:ext cx="2037821" cy="365338"/>
          </a:xfrm>
          <a:prstGeom prst="rect">
            <a:avLst/>
          </a:prstGeom>
          <a:noFill/>
        </p:spPr>
        <p:txBody>
          <a:bodyPr wrap="none" lIns="90000" tIns="46800" rIns="90000" bIns="46800" anchor="b" anchorCtr="0">
            <a:normAutofit/>
          </a:bodyPr>
          <a:lstStyle/>
          <a:p>
            <a:r>
              <a:rPr lang="en-US" altLang="zh-CN" sz="1600" b="1" dirty="0" err="1"/>
              <a:t>EnerGen</a:t>
            </a:r>
            <a:r>
              <a:rPr lang="en-US" altLang="zh-CN" sz="1600" b="1" dirty="0"/>
              <a:t> Corp.</a:t>
            </a:r>
          </a:p>
        </p:txBody>
      </p:sp>
      <p:sp>
        <p:nvSpPr>
          <p:cNvPr id="47" name="iṩliḑè">
            <a:extLst>
              <a:ext uri="{FF2B5EF4-FFF2-40B4-BE49-F238E27FC236}">
                <a16:creationId xmlns="" xmlns:a16="http://schemas.microsoft.com/office/drawing/2014/main" id="{8DF13CF8-E56E-0B44-AB62-CF8ABD51C557}"/>
              </a:ext>
            </a:extLst>
          </p:cNvPr>
          <p:cNvSpPr txBox="1"/>
          <p:nvPr/>
        </p:nvSpPr>
        <p:spPr>
          <a:xfrm>
            <a:off x="2444061" y="2310408"/>
            <a:ext cx="712549" cy="287652"/>
          </a:xfrm>
          <a:prstGeom prst="roundRect">
            <a:avLst/>
          </a:prstGeom>
          <a:solidFill>
            <a:srgbClr val="0B69DF"/>
          </a:solidFill>
          <a:ln>
            <a:noFill/>
          </a:ln>
        </p:spPr>
        <p:txBody>
          <a:bodyPr wrap="none" lIns="90000" tIns="46800" rIns="90000" bIns="46800" anchor="b" anchorCtr="0">
            <a:normAutofit fontScale="92500" lnSpcReduction="20000"/>
          </a:bodyPr>
          <a:lstStyle/>
          <a:p>
            <a:r>
              <a:rPr lang="en-US" altLang="zh-CN" sz="1400" b="1" dirty="0">
                <a:solidFill>
                  <a:schemeClr val="bg1"/>
                </a:solidFill>
              </a:rPr>
              <a:t>Client</a:t>
            </a:r>
          </a:p>
        </p:txBody>
      </p:sp>
    </p:spTree>
    <p:extLst>
      <p:ext uri="{BB962C8B-B14F-4D97-AF65-F5344CB8AC3E}">
        <p14:creationId xmlns:p14="http://schemas.microsoft.com/office/powerpoint/2010/main" val="12430123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ṩliḑè">
            <a:extLst>
              <a:ext uri="{FF2B5EF4-FFF2-40B4-BE49-F238E27FC236}">
                <a16:creationId xmlns="" xmlns:a16="http://schemas.microsoft.com/office/drawing/2014/main" id="{D1FD8BC6-5F3B-E341-A9D4-45ED7D1FBE86}"/>
              </a:ext>
            </a:extLst>
          </p:cNvPr>
          <p:cNvSpPr txBox="1"/>
          <p:nvPr/>
        </p:nvSpPr>
        <p:spPr>
          <a:xfrm>
            <a:off x="6292948" y="2936591"/>
            <a:ext cx="3657602" cy="625030"/>
          </a:xfrm>
          <a:prstGeom prst="rect">
            <a:avLst/>
          </a:prstGeom>
          <a:noFill/>
        </p:spPr>
        <p:txBody>
          <a:bodyPr wrap="none" lIns="90000" tIns="46800" rIns="90000" bIns="46800" anchor="b" anchorCtr="0">
            <a:normAutofit/>
          </a:bodyPr>
          <a:lstStyle/>
          <a:p>
            <a:pPr algn="r"/>
            <a:r>
              <a:rPr lang="en-US" altLang="zh-CN" sz="2800" b="1" dirty="0"/>
              <a:t>Valuation Solution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4BD164DC-F576-F649-86C9-1EF36D09D4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7992" y="5971822"/>
            <a:ext cx="1534983" cy="770111"/>
          </a:xfrm>
          <a:prstGeom prst="rect">
            <a:avLst/>
          </a:prstGeom>
        </p:spPr>
      </p:pic>
      <p:sp>
        <p:nvSpPr>
          <p:cNvPr id="5" name="文本框 20">
            <a:extLst>
              <a:ext uri="{FF2B5EF4-FFF2-40B4-BE49-F238E27FC236}">
                <a16:creationId xmlns="" xmlns:a16="http://schemas.microsoft.com/office/drawing/2014/main" id="{DF822FA0-458E-FA40-9E55-3AB3E6B41EA9}"/>
              </a:ext>
            </a:extLst>
          </p:cNvPr>
          <p:cNvSpPr txBox="1"/>
          <p:nvPr/>
        </p:nvSpPr>
        <p:spPr>
          <a:xfrm>
            <a:off x="5198514" y="2561401"/>
            <a:ext cx="1281642" cy="1375410"/>
          </a:xfrm>
          <a:prstGeom prst="rect">
            <a:avLst/>
          </a:prstGeom>
          <a:noFill/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>
                <a:solidFill>
                  <a:srgbClr val="0B69DF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02</a:t>
            </a:r>
            <a:endParaRPr lang="zh-CN" altLang="en-US" spc="100">
              <a:solidFill>
                <a:srgbClr val="0B69DF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4766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Operation Strategy and Profit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9</a:t>
            </a:fld>
            <a:endParaRPr lang="zh-CN" altLang="en-US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8940" y="5691187"/>
            <a:ext cx="419100" cy="31750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8490" y="1126204"/>
            <a:ext cx="6298405" cy="5617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93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 TOOLS.GUIDESSETTING" val="{&quot;Id&quot;:&quot;2d4375ee-8516-45e0-8956-45702a61a9b6&quot;,&quot;Name&quot;:&quot;iSlide&quot;,&quot;HeaderHeight&quot;:15.0,&quot;FooterHeight&quot;:9.0000000000000036,&quot;SideMargin&quot;:5.4999999999999982,&quot;TopMargin&quot;:0.0,&quot;BottomMargin&quot;:0.0,&quot;IntervalMargin&quot;:1.3999999999999997}"/>
  <p:tag name="ISLIDE.GUIDESSETTING" val="{&quot;Id&quot;:&quot;GuidesStyle_Normal&quot;,&quot;Name&quot;:&quot;正常&quot;,&quot;HeaderHeight&quot;:15.0,&quot;FooterHeight&quot;:9.0,&quot;SideMargin&quot;:5.5,&quot;TopMargin&quot;:0.0,&quot;BottomMargin&quot;:0.0,&quot;IntervalMargin&quot;:1.5}"/>
  <p:tag name="ISLIDE.THEME" val="f0c922ab-9e23-4790-9b37-6535f41fdea1"/>
</p:tagLst>
</file>

<file path=ppt/theme/theme1.xml><?xml version="1.0" encoding="utf-8"?>
<a:theme xmlns:a="http://schemas.openxmlformats.org/drawingml/2006/main" name="主题5">
  <a:themeElements>
    <a:clrScheme name="自定义 28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005BAC"/>
      </a:accent1>
      <a:accent2>
        <a:srgbClr val="E6560A"/>
      </a:accent2>
      <a:accent3>
        <a:srgbClr val="3D5E7D"/>
      </a:accent3>
      <a:accent4>
        <a:srgbClr val="527EA7"/>
      </a:accent4>
      <a:accent5>
        <a:srgbClr val="8F8F8F"/>
      </a:accent5>
      <a:accent6>
        <a:srgbClr val="BFBFBF"/>
      </a:accent6>
      <a:hlink>
        <a:srgbClr val="005BAC"/>
      </a:hlink>
      <a:folHlink>
        <a:srgbClr val="BFBFBF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主题5" id="{B8EDB911-D765-4A7B-BBC7-40DBB672FBA6}" vid="{AECAB1C0-5DF6-436C-85E8-20094DBE11C0}"/>
    </a:ext>
  </a:extLst>
</a:theme>
</file>

<file path=ppt/theme/theme2.xml><?xml version="1.0" encoding="utf-8"?>
<a:theme xmlns:a="http://schemas.openxmlformats.org/drawingml/2006/main" name="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iSlide</Template>
  <TotalTime>1261</TotalTime>
  <Words>842</Words>
  <Application>Microsoft Macintosh PowerPoint</Application>
  <PresentationFormat>宽屏</PresentationFormat>
  <Paragraphs>531</Paragraphs>
  <Slides>28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28</vt:i4>
      </vt:variant>
    </vt:vector>
  </HeadingPairs>
  <TitlesOfParts>
    <vt:vector size="39" baseType="lpstr">
      <vt:lpstr>Bangla MN</vt:lpstr>
      <vt:lpstr>Calibri</vt:lpstr>
      <vt:lpstr>Cambria Math</vt:lpstr>
      <vt:lpstr>Impact</vt:lpstr>
      <vt:lpstr>Segoe UI Light</vt:lpstr>
      <vt:lpstr>Wingdings</vt:lpstr>
      <vt:lpstr>宋体</vt:lpstr>
      <vt:lpstr>微软雅黑</vt:lpstr>
      <vt:lpstr>Arial</vt:lpstr>
      <vt:lpstr>主题5</vt:lpstr>
      <vt:lpstr>OfficePLUS</vt:lpstr>
      <vt:lpstr>PowerPoint 演示文稿</vt:lpstr>
      <vt:lpstr>PowerPoint 演示文稿</vt:lpstr>
      <vt:lpstr>About us</vt:lpstr>
      <vt:lpstr>Meet the Team</vt:lpstr>
      <vt:lpstr>PowerPoint 演示文稿</vt:lpstr>
      <vt:lpstr>Client Specifications</vt:lpstr>
      <vt:lpstr>Client Specifications</vt:lpstr>
      <vt:lpstr>PowerPoint 演示文稿</vt:lpstr>
      <vt:lpstr>Operation Strategy and Profit</vt:lpstr>
      <vt:lpstr>Valuation Solution</vt:lpstr>
      <vt:lpstr>Valuation Solution</vt:lpstr>
      <vt:lpstr>PowerPoint 演示文稿</vt:lpstr>
      <vt:lpstr>Model Calibration</vt:lpstr>
      <vt:lpstr>Model Calibration</vt:lpstr>
      <vt:lpstr>Model Calibration</vt:lpstr>
      <vt:lpstr>PowerPoint 演示文稿</vt:lpstr>
      <vt:lpstr>Model Sensitivity</vt:lpstr>
      <vt:lpstr>Model Sensitivity</vt:lpstr>
      <vt:lpstr>Valuation Sensitivity</vt:lpstr>
      <vt:lpstr>PowerPoint 演示文稿</vt:lpstr>
      <vt:lpstr>PowerPoint 演示文稿</vt:lpstr>
      <vt:lpstr>Q&amp;A</vt:lpstr>
      <vt:lpstr>PowerPoint 演示文稿</vt:lpstr>
      <vt:lpstr>Valuation Strategy</vt:lpstr>
      <vt:lpstr>Valuation Strategy</vt:lpstr>
      <vt:lpstr>Valuation Strategy</vt:lpstr>
      <vt:lpstr>Valuation Strategy</vt:lpstr>
      <vt:lpstr>Valuation Strategy</vt:lpstr>
    </vt:vector>
  </TitlesOfParts>
  <Manager>iSlide</Manager>
  <Company>iSlide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iSlide</dc:creator>
  <cp:lastModifiedBy>yeziapp</cp:lastModifiedBy>
  <cp:revision>95</cp:revision>
  <cp:lastPrinted>2017-11-22T16:00:00Z</cp:lastPrinted>
  <dcterms:created xsi:type="dcterms:W3CDTF">2017-11-22T16:00:00Z</dcterms:created>
  <dcterms:modified xsi:type="dcterms:W3CDTF">2019-10-10T20:46:13Z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Slide.Theme">
    <vt:lpwstr>48706f29-9ca0-418e-876d-de7b156ca083</vt:lpwstr>
  </property>
  <property fmtid="{D5CDD505-2E9C-101B-9397-08002B2CF9AE}" pid="3" name="MSIP_Label_f42aa342-8706-4288-bd11-ebb85995028c_Enabled">
    <vt:lpwstr>True</vt:lpwstr>
  </property>
  <property fmtid="{D5CDD505-2E9C-101B-9397-08002B2CF9AE}" pid="4" name="MSIP_Label_f42aa342-8706-4288-bd11-ebb85995028c_SiteId">
    <vt:lpwstr>72f988bf-86f1-41af-91ab-2d7cd011db47</vt:lpwstr>
  </property>
  <property fmtid="{D5CDD505-2E9C-101B-9397-08002B2CF9AE}" pid="5" name="MSIP_Label_f42aa342-8706-4288-bd11-ebb85995028c_Owner">
    <vt:lpwstr>v-yunxl@microsoft.com</vt:lpwstr>
  </property>
  <property fmtid="{D5CDD505-2E9C-101B-9397-08002B2CF9AE}" pid="6" name="MSIP_Label_f42aa342-8706-4288-bd11-ebb85995028c_SetDate">
    <vt:lpwstr>2018-10-31T09:10:54.0617577Z</vt:lpwstr>
  </property>
  <property fmtid="{D5CDD505-2E9C-101B-9397-08002B2CF9AE}" pid="7" name="MSIP_Label_f42aa342-8706-4288-bd11-ebb85995028c_Name">
    <vt:lpwstr>General</vt:lpwstr>
  </property>
  <property fmtid="{D5CDD505-2E9C-101B-9397-08002B2CF9AE}" pid="8" name="MSIP_Label_f42aa342-8706-4288-bd11-ebb85995028c_Application">
    <vt:lpwstr>Microsoft Azure Information Protection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